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" id="{4467f687-314b-4da9-d7fb-95fd2d015765}">
          <p14:sldIdLst>
            <p14:sldId id="256"/>
          </p14:sldIdLst>
        </p14:section>
        <p14:section name="Content" id="{1641d8ad-046f-8c48-b5fa-315878ee19a6}">
          <p14:sldIdLst>
            <p14:sldId id="257"/>
            <p14:sldId id="258"/>
            <p14:sldId id="259"/>
          </p14:sldIdLst>
        </p14:section>
        <p14:section name="Takeaway" id="{c7c8bb9b-4487-ad31-36a2-9ca4bdcccc4e}">
          <p14:sldIdLst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5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b="1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endParaRPr lang="en-US" sz="30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GMRS Family Series · 2 of 15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opic 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685800" cy="68580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Why Height Beats Power</a:t>
            </a:r>
            <a:endParaRPr lang="en-US" sz="38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The earth curves, and GMRS signals travel in straight lines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Radio waves travel in straight lines</a:t>
            </a:r>
            <a:endParaRPr lang="en-US" sz="3000" dirty="0"/>
          </a:p>
        </p:txBody>
      </p:sp>
      <p:sp>
        <p:nvSpPr>
          <p:cNvPr id="3" name="Line of sight"/>
          <p:cNvSpPr/>
          <p:nvPr/>
        </p:nvSpPr>
        <p:spPr>
          <a:xfrm>
            <a:off x="457200" y="1188720"/>
            <a:ext cx="4023360" cy="3063240"/>
          </a:xfrm>
          <a:prstGeom prst="roundRect">
            <a:avLst>
              <a:gd name="adj" fmla="val 2985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137160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Line of sight</a:t>
            </a:r>
            <a:endParaRPr lang="en-US" sz="19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1965960"/>
            <a:ext cx="34747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GMRS works best when the antennas could almost see each other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Hills, buildings and the earth's curve block the signal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Trees and wet leaves soak it up</a:t>
            </a:r>
            <a:endParaRPr lang="en-US" sz="1500" dirty="0"/>
          </a:p>
        </p:txBody>
      </p:sp>
      <p:sp>
        <p:nvSpPr>
          <p:cNvPr id="6" name="What that means"/>
          <p:cNvSpPr/>
          <p:nvPr/>
        </p:nvSpPr>
        <p:spPr>
          <a:xfrm>
            <a:off x="4663440" y="1188720"/>
            <a:ext cx="4023360" cy="3063240"/>
          </a:xfrm>
          <a:prstGeom prst="roundRect">
            <a:avLst>
              <a:gd name="adj" fmla="val 2985"/>
            </a:avLst>
          </a:prstGeom>
          <a:solidFill>
            <a:srgbClr val="4F6B45"/>
          </a:solidFill>
          <a:ln w="12700">
            <a:solidFill>
              <a:srgbClr val="4F6B4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937760" y="137160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that means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4937760" y="1965960"/>
            <a:ext cx="34747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Doubling power adds only a little range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Raising the antenna adds a lot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A hilltop beats an extra 5 watts every time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How far each antenna can 'see'</a:t>
            </a:r>
            <a:endParaRPr lang="en-US" sz="30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43000"/>
          <a:ext cx="822960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2377440"/>
                <a:gridCol w="347472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Antenna height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Radio horizon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Example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6 ft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About 3.5 miles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Handheld at head height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15 ft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About 5.5 miles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Second-story window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30 ft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About 7.7 miles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Mast on the ranch house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100 ft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About 14 miles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Tall tower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200 ft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About 20 miles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Repeater on a high tower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457200" y="38039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Rule of thumb: radio horizon in miles ≈ 1.41 × √(height in feet). Add both stations' horizons for the most you could hope for over flat ground.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Putting it together</a:t>
            </a:r>
            <a:endParaRPr lang="en-US" sz="3000" dirty="0"/>
          </a:p>
        </p:txBody>
      </p:sp>
      <p:sp>
        <p:nvSpPr>
          <p:cNvPr id="3" name="stat 1"/>
          <p:cNvSpPr/>
          <p:nvPr/>
        </p:nvSpPr>
        <p:spPr>
          <a:xfrm>
            <a:off x="45720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45720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≈7</a:t>
            </a:r>
            <a:endParaRPr lang="en-US" sz="5000" dirty="0"/>
          </a:p>
        </p:txBody>
      </p:sp>
      <p:sp>
        <p:nvSpPr>
          <p:cNvPr id="5" name="Text 3"/>
          <p:cNvSpPr txBox="1"/>
          <p:nvPr/>
        </p:nvSpPr>
        <p:spPr>
          <a:xfrm>
            <a:off x="59436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miles: two handhelds on flat ground, at best</a:t>
            </a:r>
            <a:endParaRPr lang="en-US" sz="1400" dirty="0"/>
          </a:p>
        </p:txBody>
      </p:sp>
      <p:sp>
        <p:nvSpPr>
          <p:cNvPr id="6" name="stat 2"/>
          <p:cNvSpPr/>
          <p:nvPr/>
        </p:nvSpPr>
        <p:spPr>
          <a:xfrm>
            <a:off x="256032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256032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≈11</a:t>
            </a:r>
            <a:endParaRPr lang="en-US" sz="5000" dirty="0"/>
          </a:p>
        </p:txBody>
      </p:sp>
      <p:sp>
        <p:nvSpPr>
          <p:cNvPr id="8" name="Text 6"/>
          <p:cNvSpPr txBox="1"/>
          <p:nvPr/>
        </p:nvSpPr>
        <p:spPr>
          <a:xfrm>
            <a:off x="269748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miles: handheld to a 30 ft ranch mast</a:t>
            </a:r>
            <a:endParaRPr lang="en-US" sz="1400" dirty="0"/>
          </a:p>
        </p:txBody>
      </p:sp>
      <p:sp>
        <p:nvSpPr>
          <p:cNvPr id="9" name="stat 3"/>
          <p:cNvSpPr/>
          <p:nvPr/>
        </p:nvSpPr>
        <p:spPr>
          <a:xfrm>
            <a:off x="466344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466344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≈23</a:t>
            </a:r>
            <a:endParaRPr lang="en-US" sz="5000" dirty="0"/>
          </a:p>
        </p:txBody>
      </p:sp>
      <p:sp>
        <p:nvSpPr>
          <p:cNvPr id="11" name="Text 9"/>
          <p:cNvSpPr txBox="1"/>
          <p:nvPr/>
        </p:nvSpPr>
        <p:spPr>
          <a:xfrm>
            <a:off x="480060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miles: handheld to a 200 ft repeater</a:t>
            </a:r>
            <a:endParaRPr lang="en-US" sz="1400" dirty="0"/>
          </a:p>
        </p:txBody>
      </p:sp>
      <p:sp>
        <p:nvSpPr>
          <p:cNvPr id="12" name="stat 4"/>
          <p:cNvSpPr/>
          <p:nvPr/>
        </p:nvSpPr>
        <p:spPr>
          <a:xfrm>
            <a:off x="676656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676656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1–2</a:t>
            </a:r>
            <a:endParaRPr lang="en-US" sz="5000" dirty="0"/>
          </a:p>
        </p:txBody>
      </p:sp>
      <p:sp>
        <p:nvSpPr>
          <p:cNvPr id="14" name="Text 12"/>
          <p:cNvSpPr txBox="1"/>
          <p:nvPr/>
        </p:nvSpPr>
        <p:spPr>
          <a:xfrm>
            <a:off x="690372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miles: real life in hills and trees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356616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These are best-case figures over flat, open land. Arkansas hills and forest cut them down sharply.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Remember</a:t>
            </a: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Before buying more power, get the antenna higher.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ield Radio">
  <a:themeElements>
    <a:clrScheme name="Field Radio">
      <a:dk1>
        <a:srgbClr val="1E2A22"/>
      </a:dk1>
      <a:lt1>
        <a:srgbClr val="FFFFFF"/>
      </a:lt1>
      <a:dk2>
        <a:srgbClr val="3E4A40"/>
      </a:dk2>
      <a:lt2>
        <a:srgbClr val="EEF2EC"/>
      </a:lt2>
      <a:accent1>
        <a:srgbClr val="E8772E"/>
      </a:accent1>
      <a:accent2>
        <a:srgbClr val="4F6B45"/>
      </a:accent2>
      <a:accent3>
        <a:srgbClr val="8FA67F"/>
      </a:accent3>
      <a:accent4>
        <a:srgbClr val="2F4A3A"/>
      </a:accent4>
      <a:accent5>
        <a:srgbClr val="C9D6C0"/>
      </a:accent5>
      <a:accent6>
        <a:srgbClr val="B23A2E"/>
      </a:accent6>
      <a:hlink>
        <a:srgbClr val="2F6B8F"/>
      </a:hlink>
      <a:folHlink>
        <a:srgbClr val="6B4F8F"/>
      </a:folHlink>
    </a:clrScheme>
    <a:fontScheme name="Field Radio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Height Beats Power</dc:title>
  <dc:subject>PptxGenJS Presentation</dc:subject>
  <dc:creator>PptxGenJS</dc:creator>
  <cp:lastModifiedBy>PptxGenJS</cp:lastModifiedBy>
  <cp:revision>1</cp:revision>
  <dcterms:created xsi:type="dcterms:W3CDTF">2026-10-22T14:40:06Z</dcterms:created>
  <dcterms:modified xsi:type="dcterms:W3CDTF">2026-10-22T14:40:06Z</dcterms:modified>
</cp:coreProperties>
</file>