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c3dd4a86-7b8d-6ee5-1ce2-b7d9d63eec39}">
          <p14:sldIdLst>
            <p14:sldId id="256"/>
          </p14:sldIdLst>
        </p14:section>
        <p14:section name="Content" id="{017b5229-fdee-e2b2-62b6-4945370a588c}">
          <p14:sldIdLst>
            <p14:sldId id="257"/>
            <p14:sldId id="258"/>
            <p14:sldId id="259"/>
          </p14:sldIdLst>
        </p14:section>
        <p14:section name="Takeaway" id="{54d46643-f3d3-9c24-e5db-3a79d54ffd8b}">
          <p14:sldIdLst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Do Interesting Things · 4 of 16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opic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685800" cy="68580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Tardigrades: The Toughest Animals</a:t>
            </a:r>
            <a:endParaRPr lang="en-US" sz="38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Eight-legged "water bears" that have survived outer space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Meet the water bear</a:t>
            </a:r>
            <a:endParaRPr lang="en-US" sz="3000" dirty="0"/>
          </a:p>
        </p:txBody>
      </p:sp>
      <p:sp>
        <p:nvSpPr>
          <p:cNvPr id="3" name="stat 1"/>
          <p:cNvSpPr/>
          <p:nvPr/>
        </p:nvSpPr>
        <p:spPr>
          <a:xfrm>
            <a:off x="45720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45720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0.5 mm</a:t>
            </a:r>
            <a:endParaRPr lang="en-US" sz="3600" dirty="0"/>
          </a:p>
        </p:txBody>
      </p:sp>
      <p:sp>
        <p:nvSpPr>
          <p:cNvPr id="5" name="Text 3"/>
          <p:cNvSpPr txBox="1"/>
          <p:nvPr/>
        </p:nvSpPr>
        <p:spPr>
          <a:xfrm>
            <a:off x="59436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typical length, about the size of a period</a:t>
            </a:r>
            <a:endParaRPr lang="en-US" sz="1400" dirty="0"/>
          </a:p>
        </p:txBody>
      </p:sp>
      <p:sp>
        <p:nvSpPr>
          <p:cNvPr id="6" name="stat 2"/>
          <p:cNvSpPr/>
          <p:nvPr/>
        </p:nvSpPr>
        <p:spPr>
          <a:xfrm>
            <a:off x="256032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256032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5000" dirty="0"/>
          </a:p>
        </p:txBody>
      </p:sp>
      <p:sp>
        <p:nvSpPr>
          <p:cNvPr id="8" name="Text 6"/>
          <p:cNvSpPr txBox="1"/>
          <p:nvPr/>
        </p:nvSpPr>
        <p:spPr>
          <a:xfrm>
            <a:off x="269748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stubby legs with tiny claws</a:t>
            </a:r>
            <a:endParaRPr lang="en-US" sz="1400" dirty="0"/>
          </a:p>
        </p:txBody>
      </p:sp>
      <p:sp>
        <p:nvSpPr>
          <p:cNvPr id="9" name="stat 3"/>
          <p:cNvSpPr/>
          <p:nvPr/>
        </p:nvSpPr>
        <p:spPr>
          <a:xfrm>
            <a:off x="466344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466344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1,300+</a:t>
            </a:r>
            <a:endParaRPr lang="en-US" sz="3600" dirty="0"/>
          </a:p>
        </p:txBody>
      </p:sp>
      <p:sp>
        <p:nvSpPr>
          <p:cNvPr id="11" name="Text 9"/>
          <p:cNvSpPr txBox="1"/>
          <p:nvPr/>
        </p:nvSpPr>
        <p:spPr>
          <a:xfrm>
            <a:off x="480060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known species</a:t>
            </a:r>
            <a:endParaRPr lang="en-US" sz="1400" dirty="0"/>
          </a:p>
        </p:txBody>
      </p:sp>
      <p:sp>
        <p:nvSpPr>
          <p:cNvPr id="12" name="stat 4"/>
          <p:cNvSpPr/>
          <p:nvPr/>
        </p:nvSpPr>
        <p:spPr>
          <a:xfrm>
            <a:off x="676656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676656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1773</a:t>
            </a:r>
            <a:endParaRPr lang="en-US" sz="5000" dirty="0"/>
          </a:p>
        </p:txBody>
      </p:sp>
      <p:sp>
        <p:nvSpPr>
          <p:cNvPr id="14" name="Text 12"/>
          <p:cNvSpPr txBox="1"/>
          <p:nvPr/>
        </p:nvSpPr>
        <p:spPr>
          <a:xfrm>
            <a:off x="690372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first named "little water bear"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356616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Look in damp moss with a cheap microscope and you'll probably find some.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The tun trick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11887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1051560" y="1133856"/>
            <a:ext cx="48006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Water starts to disappear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The puddle or moss dries out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57200" y="1901952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90195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051560" y="1847088"/>
            <a:ext cx="48006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The tardigrade curls into a "tun"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Legs pulled in, body shriveled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57200" y="2615184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61518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1051560" y="2560320"/>
            <a:ext cx="48006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Life nearly stops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Metabolism drops to almost nothing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457200" y="3328416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328416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051560" y="3273552"/>
            <a:ext cx="48006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Add water and it wakes up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Sometimes after years</a:t>
            </a:r>
            <a:endParaRPr lang="en-US" sz="1500" dirty="0"/>
          </a:p>
        </p:txBody>
      </p:sp>
      <p:sp>
        <p:nvSpPr>
          <p:cNvPr id="15" name="note card"/>
          <p:cNvSpPr/>
          <p:nvPr/>
        </p:nvSpPr>
        <p:spPr>
          <a:xfrm>
            <a:off x="6217920" y="1188720"/>
            <a:ext cx="2468880" cy="2651760"/>
          </a:xfrm>
          <a:prstGeom prst="roundRect">
            <a:avLst>
              <a:gd name="adj" fmla="val 3704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400800" y="1371600"/>
            <a:ext cx="21031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bg1"/>
                </a:solidFill>
              </a:rPr>
              <a:t>Built-in protection</a:t>
            </a:r>
            <a:endParaRPr lang="en-US" sz="17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bg1"/>
                </a:solidFill>
              </a:rPr>
              <a:t>Special proteins turn to a glass-like gel that shields cells while dried out.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What they've survived</a:t>
            </a:r>
            <a:endParaRPr lang="en-US" sz="3000" dirty="0"/>
          </a:p>
        </p:txBody>
      </p:sp>
      <p:sp>
        <p:nvSpPr>
          <p:cNvPr id="3" name="card 1"/>
          <p:cNvSpPr/>
          <p:nvPr/>
        </p:nvSpPr>
        <p:spPr>
          <a:xfrm>
            <a:off x="457200" y="123444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FaRocket circle"/>
          <p:cNvSpPr/>
          <p:nvPr/>
        </p:nvSpPr>
        <p:spPr>
          <a:xfrm>
            <a:off x="658368" y="1508760"/>
            <a:ext cx="731520" cy="73152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5" name="FaRocket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5878" y="1706270"/>
            <a:ext cx="336499" cy="336499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54480" y="134416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Outer space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Exposed to vacuum and radiation in 2007, some lived</a:t>
            </a:r>
            <a:endParaRPr lang="en-US" sz="1600" dirty="0"/>
          </a:p>
        </p:txBody>
      </p:sp>
      <p:sp>
        <p:nvSpPr>
          <p:cNvPr id="7" name="card 2"/>
          <p:cNvSpPr/>
          <p:nvPr/>
        </p:nvSpPr>
        <p:spPr>
          <a:xfrm>
            <a:off x="4663440" y="123444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FaSnowflake circle"/>
          <p:cNvSpPr/>
          <p:nvPr/>
        </p:nvSpPr>
        <p:spPr>
          <a:xfrm>
            <a:off x="4864608" y="1508760"/>
            <a:ext cx="731520" cy="731520"/>
          </a:xfrm>
          <a:prstGeom prst="ellipse">
            <a:avLst/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pic>
        <p:nvPicPr>
          <p:cNvPr id="9" name="FaSnowflake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2118" y="1706270"/>
            <a:ext cx="336499" cy="336499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5760720" y="134416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Deep cold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Near absolute zero, briefly, in the lab</a:t>
            </a:r>
            <a:endParaRPr lang="en-US" sz="1600" dirty="0"/>
          </a:p>
        </p:txBody>
      </p:sp>
      <p:sp>
        <p:nvSpPr>
          <p:cNvPr id="11" name="card 3"/>
          <p:cNvSpPr/>
          <p:nvPr/>
        </p:nvSpPr>
        <p:spPr>
          <a:xfrm>
            <a:off x="457200" y="269748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FaCompressArrowsAlt circle"/>
          <p:cNvSpPr/>
          <p:nvPr/>
        </p:nvSpPr>
        <p:spPr>
          <a:xfrm>
            <a:off x="658368" y="2971800"/>
            <a:ext cx="731520" cy="731520"/>
          </a:xfrm>
          <a:prstGeom prst="ellipse">
            <a:avLst/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pic>
        <p:nvPicPr>
          <p:cNvPr id="13" name="FaCompressArrowsAlt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878" y="3169310"/>
            <a:ext cx="336499" cy="336499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554480" y="280720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Crushing pressure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Several times deeper than the ocean floor</a:t>
            </a:r>
            <a:endParaRPr lang="en-US" sz="1600" dirty="0"/>
          </a:p>
        </p:txBody>
      </p:sp>
      <p:sp>
        <p:nvSpPr>
          <p:cNvPr id="15" name="card 4"/>
          <p:cNvSpPr/>
          <p:nvPr/>
        </p:nvSpPr>
        <p:spPr>
          <a:xfrm>
            <a:off x="4663440" y="269748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FaRadiation circle"/>
          <p:cNvSpPr/>
          <p:nvPr/>
        </p:nvSpPr>
        <p:spPr>
          <a:xfrm>
            <a:off x="4864608" y="2971800"/>
            <a:ext cx="731520" cy="73152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17" name="FaRadiati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2118" y="3169310"/>
            <a:ext cx="336499" cy="336499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5760720" y="280720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Radiation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Hundreds of times what would kill a person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Remember</a:t>
            </a: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The toughest animal on Earth may be living in the moss on your roof.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ield Radio">
  <a:themeElements>
    <a:clrScheme name="Field Radio">
      <a:dk1>
        <a:srgbClr val="1E2A22"/>
      </a:dk1>
      <a:lt1>
        <a:srgbClr val="FFFFFF"/>
      </a:lt1>
      <a:dk2>
        <a:srgbClr val="3E4A40"/>
      </a:dk2>
      <a:lt2>
        <a:srgbClr val="EEF2EC"/>
      </a:lt2>
      <a:accent1>
        <a:srgbClr val="E8772E"/>
      </a:accent1>
      <a:accent2>
        <a:srgbClr val="4F6B45"/>
      </a:accent2>
      <a:accent3>
        <a:srgbClr val="8FA67F"/>
      </a:accent3>
      <a:accent4>
        <a:srgbClr val="2F4A3A"/>
      </a:accent4>
      <a:accent5>
        <a:srgbClr val="C9D6C0"/>
      </a:accent5>
      <a:accent6>
        <a:srgbClr val="B23A2E"/>
      </a:accent6>
      <a:hlink>
        <a:srgbClr val="2F6B8F"/>
      </a:hlink>
      <a:folHlink>
        <a:srgbClr val="6B4F8F"/>
      </a:folHlink>
    </a:clrScheme>
    <a:fontScheme name="Field Radio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Tardigrades: The Toughest Animals</dc:title>
  <dc:subject>PptxGenJS Presentation</dc:subject>
  <dc:creator>PptxGenJS</dc:creator>
  <cp:lastModifiedBy>PptxGenJS</cp:lastModifiedBy>
  <cp:revision>1</cp:revision>
  <dcterms:created xsi:type="dcterms:W3CDTF">2026-10-22T21:10:34Z</dcterms:created>
  <dcterms:modified xsi:type="dcterms:W3CDTF">2026-10-22T21:10:34Z</dcterms:modified>
</cp:coreProperties>
</file>