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1cebbbbc-3851-bba2-654b-94b6def7c4d3}">
          <p14:sldIdLst>
            <p14:sldId id="256"/>
          </p14:sldIdLst>
        </p14:section>
        <p14:section name="Content" id="{841d7bdc-b950-e08b-b13e-56c6014c714d}">
          <p14:sldIdLst>
            <p14:sldId id="257"/>
            <p14:sldId id="258"/>
            <p14:sldId id="259"/>
          </p14:sldIdLst>
        </p14:section>
        <p14:section name="Takeaway" id="{153768ef-86df-5819-28ee-c5ea2bc03347}">
          <p14:sldIdLst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_DARK">
    <p:bg>
      <p:bgPr>
        <a:solidFill>
          <a:schemeClr val="tx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chemeClr val="accent5"/>
                </a:solidFill>
              </a:defRPr>
            </a:lvl1pPr>
          </a:lstStyle>
          <a:p>
            <a:pPr algn="l" indent="0" marL="0">
              <a:buNone/>
            </a:pPr>
            <a:endParaRPr lang="en-US" sz="18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sz="3000" b="1" dirty="0">
                <a:solidFill>
                  <a:schemeClr val="tx1"/>
                </a:solidFill>
              </a:defRPr>
            </a:lvl1pPr>
          </a:lstStyle>
          <a:p>
            <a:pPr indent="0" marL="0">
              <a:buNone/>
            </a:pPr>
            <a:endParaRPr lang="en-US" sz="30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tx2"/>
                </a:solidFill>
              </a:rPr>
              <a:t>Do Interesting Things · 7 of 16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3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opic icon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640" y="502920"/>
            <a:ext cx="685800" cy="685800"/>
          </a:xfrm>
          <a:prstGeom prst="rect">
            <a:avLst/>
          </a:prstGeom>
        </p:spPr>
      </p:pic>
      <p:sp>
        <p:nvSpPr>
          <p:cNvPr id="3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Why Ice Floats</a:t>
            </a:r>
            <a:endParaRPr lang="en-US" sz="3800" dirty="0"/>
          </a:p>
        </p:txBody>
      </p:sp>
      <p:sp>
        <p:nvSpPr>
          <p:cNvPr id="4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The strange behavior of water that keeps lakes alive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Water breaks the rules</a:t>
            </a:r>
            <a:endParaRPr lang="en-US" sz="3000" dirty="0"/>
          </a:p>
        </p:txBody>
      </p:sp>
      <p:sp>
        <p:nvSpPr>
          <p:cNvPr id="3" name="Most substances"/>
          <p:cNvSpPr/>
          <p:nvPr/>
        </p:nvSpPr>
        <p:spPr>
          <a:xfrm>
            <a:off x="45720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EEF2EC"/>
          </a:solidFill>
          <a:ln w="12700">
            <a:solidFill>
              <a:srgbClr val="EEF2E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73152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tx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Most substances</a:t>
            </a:r>
            <a:endParaRPr lang="en-US" sz="19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Shrink as they cool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Solid is heavier than liquid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tx2"/>
                </a:solidFill>
              </a:rPr>
              <a:t>Frozen chunks sink</a:t>
            </a:r>
            <a:endParaRPr lang="en-US" sz="1500" dirty="0"/>
          </a:p>
        </p:txBody>
      </p:sp>
      <p:sp>
        <p:nvSpPr>
          <p:cNvPr id="6" name="Water"/>
          <p:cNvSpPr/>
          <p:nvPr/>
        </p:nvSpPr>
        <p:spPr>
          <a:xfrm>
            <a:off x="4663440" y="1188720"/>
            <a:ext cx="4023360" cy="3063240"/>
          </a:xfrm>
          <a:prstGeom prst="roundRect">
            <a:avLst>
              <a:gd name="adj" fmla="val 2985"/>
            </a:avLst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937760" y="1371600"/>
            <a:ext cx="3474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chemeClr val="bg1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Water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4937760" y="1965960"/>
            <a:ext cx="347472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Is heaviest at 39 °F (4 °C)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Expands about 9% as it freezes</a:t>
            </a:r>
            <a:endParaRPr lang="en-US" sz="15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00" dirty="0">
                <a:solidFill>
                  <a:schemeClr val="bg1"/>
                </a:solidFill>
              </a:rPr>
              <a:t>Ice floats on top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Why it happens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188720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1</a:t>
            </a:r>
            <a:endParaRPr lang="en-US" sz="1600" dirty="0"/>
          </a:p>
        </p:txBody>
      </p:sp>
      <p:sp>
        <p:nvSpPr>
          <p:cNvPr id="5" name="Text 3"/>
          <p:cNvSpPr txBox="1"/>
          <p:nvPr/>
        </p:nvSpPr>
        <p:spPr>
          <a:xfrm>
            <a:off x="1051560" y="1133856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Water molecules are V-shaped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With a slightly charged end on each side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57200" y="1901952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57200" y="1901952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2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1847088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As water freezes they lock together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Held by hydrogen bonds</a:t>
            </a:r>
            <a:endParaRPr lang="en-US" sz="1500" dirty="0"/>
          </a:p>
        </p:txBody>
      </p:sp>
      <p:sp>
        <p:nvSpPr>
          <p:cNvPr id="9" name="Shape 7"/>
          <p:cNvSpPr/>
          <p:nvPr/>
        </p:nvSpPr>
        <p:spPr>
          <a:xfrm>
            <a:off x="457200" y="2615184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57200" y="2615184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3</a:t>
            </a:r>
            <a:endParaRPr lang="en-US" sz="1600" dirty="0"/>
          </a:p>
        </p:txBody>
      </p:sp>
      <p:sp>
        <p:nvSpPr>
          <p:cNvPr id="11" name="Text 9"/>
          <p:cNvSpPr txBox="1"/>
          <p:nvPr/>
        </p:nvSpPr>
        <p:spPr>
          <a:xfrm>
            <a:off x="1051560" y="2560320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They form an open honeycomb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With more empty space than liquid water</a:t>
            </a:r>
            <a:endParaRPr lang="en-US" sz="1500" dirty="0"/>
          </a:p>
        </p:txBody>
      </p:sp>
      <p:sp>
        <p:nvSpPr>
          <p:cNvPr id="12" name="Shape 10"/>
          <p:cNvSpPr/>
          <p:nvPr/>
        </p:nvSpPr>
        <p:spPr>
          <a:xfrm>
            <a:off x="457200" y="3328416"/>
            <a:ext cx="411480" cy="411480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457200" y="3328416"/>
            <a:ext cx="411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4</a:t>
            </a:r>
            <a:endParaRPr lang="en-US" sz="160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3273552"/>
            <a:ext cx="7635240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chemeClr val="tx1"/>
                </a:solidFill>
              </a:rPr>
              <a:t>More space means lighter</a:t>
            </a:r>
            <a:endParaRPr lang="en-US" sz="15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So ice floats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</a:rPr>
              <a:t>Why it matters</a:t>
            </a:r>
            <a:endParaRPr lang="en-US" sz="3000" dirty="0"/>
          </a:p>
        </p:txBody>
      </p:sp>
      <p:sp>
        <p:nvSpPr>
          <p:cNvPr id="3" name="card 1"/>
          <p:cNvSpPr/>
          <p:nvPr/>
        </p:nvSpPr>
        <p:spPr>
          <a:xfrm>
            <a:off x="45720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4" name="FaFish circle"/>
          <p:cNvSpPr/>
          <p:nvPr/>
        </p:nvSpPr>
        <p:spPr>
          <a:xfrm>
            <a:off x="658368" y="150876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5" name="FaFish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878" y="1706270"/>
            <a:ext cx="336499" cy="336499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5448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Lakes stay alive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Ice forms a lid on top; fish live in 39 °F water below</a:t>
            </a:r>
            <a:endParaRPr lang="en-US" sz="1600" dirty="0"/>
          </a:p>
        </p:txBody>
      </p:sp>
      <p:sp>
        <p:nvSpPr>
          <p:cNvPr id="7" name="card 2"/>
          <p:cNvSpPr/>
          <p:nvPr/>
        </p:nvSpPr>
        <p:spPr>
          <a:xfrm>
            <a:off x="4663440" y="123444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8" name="FaWater circle"/>
          <p:cNvSpPr/>
          <p:nvPr/>
        </p:nvSpPr>
        <p:spPr>
          <a:xfrm>
            <a:off x="4864608" y="150876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9" name="FaWater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62118" y="1706270"/>
            <a:ext cx="336499" cy="336499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760720" y="134416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Icebergs hide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About 90% of an iceberg sits underwater</a:t>
            </a:r>
            <a:endParaRPr lang="en-US" sz="1600" dirty="0"/>
          </a:p>
        </p:txBody>
      </p:sp>
      <p:sp>
        <p:nvSpPr>
          <p:cNvPr id="11" name="card 3"/>
          <p:cNvSpPr/>
          <p:nvPr/>
        </p:nvSpPr>
        <p:spPr>
          <a:xfrm>
            <a:off x="45720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2" name="FaWrench circle"/>
          <p:cNvSpPr/>
          <p:nvPr/>
        </p:nvSpPr>
        <p:spPr>
          <a:xfrm>
            <a:off x="658368" y="2971800"/>
            <a:ext cx="731520" cy="731520"/>
          </a:xfrm>
          <a:prstGeom prst="ellipse">
            <a:avLst/>
          </a:prstGeom>
          <a:solidFill>
            <a:srgbClr val="4F6B45"/>
          </a:solidFill>
          <a:ln w="12700">
            <a:solidFill>
              <a:srgbClr val="4F6B45"/>
            </a:solidFill>
            <a:prstDash val="solid"/>
          </a:ln>
        </p:spPr>
      </p:sp>
      <p:pic>
        <p:nvPicPr>
          <p:cNvPr id="13" name="FaWrench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878" y="3169310"/>
            <a:ext cx="336499" cy="336499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5448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Pipes burst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Freezing water expands with great force</a:t>
            </a:r>
            <a:endParaRPr lang="en-US" sz="1600" dirty="0"/>
          </a:p>
        </p:txBody>
      </p:sp>
      <p:sp>
        <p:nvSpPr>
          <p:cNvPr id="15" name="card 4"/>
          <p:cNvSpPr/>
          <p:nvPr/>
        </p:nvSpPr>
        <p:spPr>
          <a:xfrm>
            <a:off x="4663440" y="2697480"/>
            <a:ext cx="4023360" cy="1280160"/>
          </a:xfrm>
          <a:prstGeom prst="roundRect">
            <a:avLst>
              <a:gd name="adj" fmla="val 7143"/>
            </a:avLst>
          </a:prstGeom>
          <a:solidFill>
            <a:schemeClr val="bg2"/>
          </a:solidFill>
          <a:ln w="12700">
            <a:solidFill>
              <a:schemeClr val="bg2"/>
            </a:solidFill>
            <a:prstDash val="solid"/>
          </a:ln>
        </p:spPr>
      </p:sp>
      <p:sp>
        <p:nvSpPr>
          <p:cNvPr id="16" name="FaMountain circle"/>
          <p:cNvSpPr/>
          <p:nvPr/>
        </p:nvSpPr>
        <p:spPr>
          <a:xfrm>
            <a:off x="4864608" y="2971800"/>
            <a:ext cx="731520" cy="731520"/>
          </a:xfrm>
          <a:prstGeom prst="ellipse">
            <a:avLst/>
          </a:prstGeom>
          <a:solidFill>
            <a:srgbClr val="E8772E"/>
          </a:solidFill>
          <a:ln w="12700">
            <a:solidFill>
              <a:srgbClr val="E8772E"/>
            </a:solidFill>
            <a:prstDash val="solid"/>
          </a:ln>
        </p:spPr>
      </p:sp>
      <p:pic>
        <p:nvPicPr>
          <p:cNvPr id="17" name="FaMountain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62118" y="3169310"/>
            <a:ext cx="336499" cy="336499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760720" y="2807208"/>
            <a:ext cx="278892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Rocks split</a:t>
            </a:r>
            <a:endParaRPr lang="en-US" sz="1600" dirty="0"/>
          </a:p>
          <a:p>
            <a:pPr indent="0" marL="0">
              <a:buNone/>
            </a:pPr>
            <a:r>
              <a:rPr lang="en-US" sz="1300" dirty="0">
                <a:solidFill>
                  <a:schemeClr val="tx2"/>
                </a:solidFill>
              </a:rPr>
              <a:t>Water freezing in cracks breaks stone apart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280160"/>
            <a:ext cx="80467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3800" b="1" dirty="0">
                <a:solidFill>
                  <a:schemeClr val="bg1"/>
                </a:solidFill>
              </a:rPr>
              <a:t>Remember</a:t>
            </a:r>
            <a:endParaRPr lang="en-US" sz="38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548640" y="288036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chemeClr val="accent5"/>
                </a:solidFill>
              </a:rPr>
              <a:t>If ice sank, lakes would freeze solid from the bottom up.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ield Radio">
  <a:themeElements>
    <a:clrScheme name="Field Radio">
      <a:dk1>
        <a:srgbClr val="1E2A22"/>
      </a:dk1>
      <a:lt1>
        <a:srgbClr val="FFFFFF"/>
      </a:lt1>
      <a:dk2>
        <a:srgbClr val="3E4A40"/>
      </a:dk2>
      <a:lt2>
        <a:srgbClr val="EEF2EC"/>
      </a:lt2>
      <a:accent1>
        <a:srgbClr val="E8772E"/>
      </a:accent1>
      <a:accent2>
        <a:srgbClr val="4F6B45"/>
      </a:accent2>
      <a:accent3>
        <a:srgbClr val="8FA67F"/>
      </a:accent3>
      <a:accent4>
        <a:srgbClr val="2F4A3A"/>
      </a:accent4>
      <a:accent5>
        <a:srgbClr val="C9D6C0"/>
      </a:accent5>
      <a:accent6>
        <a:srgbClr val="B23A2E"/>
      </a:accent6>
      <a:hlink>
        <a:srgbClr val="2F6B8F"/>
      </a:hlink>
      <a:folHlink>
        <a:srgbClr val="6B4F8F"/>
      </a:folHlink>
    </a:clrScheme>
    <a:fontScheme name="Field Radio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Why Ice Floats</dc:title>
  <dc:subject>PptxGenJS Presentation</dc:subject>
  <dc:creator>PptxGenJS</dc:creator>
  <cp:lastModifiedBy>PptxGenJS</cp:lastModifiedBy>
  <cp:revision>1</cp:revision>
  <dcterms:created xsi:type="dcterms:W3CDTF">2026-10-22T21:10:34Z</dcterms:created>
  <dcterms:modified xsi:type="dcterms:W3CDTF">2026-10-22T21:10:34Z</dcterms:modified>
</cp:coreProperties>
</file>