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Title" id="{bdc8a26a-3311-7c35-ae38-f47ff85321ac}">
          <p14:sldIdLst>
            <p14:sldId id="256"/>
          </p14:sldIdLst>
        </p14:section>
        <p14:section name="Content" id="{28ef48d8-f17e-222a-ded7-d2f35c2680da}">
          <p14:sldIdLst>
            <p14:sldId id="257"/>
            <p14:sldId id="258"/>
            <p14:sldId id="259"/>
          </p14:sldIdLst>
        </p14:section>
        <p14:section name="Takeaway" id="{2ce4ff6c-08aa-a5cd-9a5c-8d3e8f034d90}">
          <p14:sldIdLst>
            <p14:sldId id="260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_DARK">
    <p:bg>
      <p:bgPr>
        <a:solidFill>
          <a:schemeClr val="tx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1280160"/>
            <a:ext cx="8046720" cy="146304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800" b="1" dirty="0">
                <a:solidFill>
                  <a:schemeClr val="bg1"/>
                </a:solidFill>
              </a:defRPr>
            </a:lvl1pPr>
          </a:lstStyle>
          <a:p>
            <a:pPr algn="l" indent="0" marL="0">
              <a:buNone/>
            </a:pPr>
            <a:endParaRPr lang="en-US" sz="38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548640" y="2880360"/>
            <a:ext cx="8046720" cy="118872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1800" dirty="0">
                <a:solidFill>
                  <a:schemeClr val="accent5"/>
                </a:solidFill>
              </a:defRPr>
            </a:lvl1pPr>
          </a:lstStyle>
          <a:p>
            <a:pPr algn="l" indent="0" marL="0">
              <a:buNone/>
            </a:pPr>
            <a:endParaRPr lang="en-US" sz="180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3000" b="1" dirty="0">
                <a:solidFill>
                  <a:schemeClr val="tx1"/>
                </a:solidFill>
              </a:defRPr>
            </a:lvl1pPr>
          </a:lstStyle>
          <a:p>
            <a:pPr indent="0" marL="0">
              <a:buNone/>
            </a:pPr>
            <a:endParaRPr lang="en-US" sz="3000" dirty="0"/>
          </a:p>
        </p:txBody>
      </p:sp>
      <p:sp>
        <p:nvSpPr>
          <p:cNvPr id="3" name="Text 0"/>
          <p:cNvSpPr/>
          <p:nvPr/>
        </p:nvSpPr>
        <p:spPr>
          <a:xfrm>
            <a:off x="457200" y="475488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chemeClr val="tx2"/>
                </a:solidFill>
              </a:rPr>
              <a:t>GMRS Family Series · 7 of 15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3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topic icon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502920"/>
            <a:ext cx="685800" cy="685800"/>
          </a:xfrm>
          <a:prstGeom prst="rect">
            <a:avLst/>
          </a:prstGeom>
        </p:spPr>
      </p:pic>
      <p:sp>
        <p:nvSpPr>
          <p:cNvPr id="3" name="Text 0"/>
          <p:cNvSpPr/>
          <p:nvPr>
            <p:ph idx="100" type="title" hasCustomPrompt="1"/>
          </p:nvPr>
        </p:nvSpPr>
        <p:spPr>
          <a:xfrm>
            <a:off x="548640" y="1280160"/>
            <a:ext cx="8046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buNone/>
            </a:pPr>
            <a:r>
              <a:rPr lang="en-US" sz="3800" b="1" dirty="0">
                <a:solidFill>
                  <a:schemeClr val="bg1"/>
                </a:solidFill>
              </a:rPr>
              <a:t>Making Batteries Last a Week</a:t>
            </a:r>
            <a:endParaRPr lang="en-US" sz="3800" dirty="0"/>
          </a:p>
        </p:txBody>
      </p:sp>
      <p:sp>
        <p:nvSpPr>
          <p:cNvPr id="4" name="Text 0"/>
          <p:cNvSpPr/>
          <p:nvPr>
            <p:ph idx="101" type="body" hasCustomPrompt="1"/>
          </p:nvPr>
        </p:nvSpPr>
        <p:spPr>
          <a:xfrm>
            <a:off x="548640" y="2880360"/>
            <a:ext cx="80467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chemeClr val="accent5"/>
                </a:solidFill>
              </a:rPr>
              <a:t>In a long outage, battery life matters more than range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Where the battery goes</a:t>
            </a:r>
            <a:endParaRPr lang="en-US" sz="3000" dirty="0"/>
          </a:p>
        </p:txBody>
      </p:sp>
      <p:sp>
        <p:nvSpPr>
          <p:cNvPr id="3" name="Transmitting"/>
          <p:cNvSpPr/>
          <p:nvPr/>
        </p:nvSpPr>
        <p:spPr>
          <a:xfrm>
            <a:off x="457200" y="1188720"/>
            <a:ext cx="4023360" cy="3063240"/>
          </a:xfrm>
          <a:prstGeom prst="roundRect">
            <a:avLst>
              <a:gd name="adj" fmla="val 2985"/>
            </a:avLst>
          </a:prstGeom>
          <a:solidFill>
            <a:srgbClr val="EEF2EC"/>
          </a:solidFill>
          <a:ln w="12700">
            <a:solidFill>
              <a:srgbClr val="EEF2EC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731520" y="1371600"/>
            <a:ext cx="3474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Transmitting</a:t>
            </a:r>
            <a:endParaRPr lang="en-US" sz="1900" dirty="0"/>
          </a:p>
        </p:txBody>
      </p:sp>
      <p:sp>
        <p:nvSpPr>
          <p:cNvPr id="5" name="Text 3"/>
          <p:cNvSpPr txBox="1"/>
          <p:nvPr/>
        </p:nvSpPr>
        <p:spPr>
          <a:xfrm>
            <a:off x="731520" y="1965960"/>
            <a:ext cx="347472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chemeClr val="tx2"/>
                </a:solidFill>
              </a:rPr>
              <a:t>Uses the most power by far</a:t>
            </a:r>
            <a:endParaRPr lang="en-US" sz="15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chemeClr val="tx2"/>
                </a:solidFill>
              </a:rPr>
              <a:t>High power drains it fastest</a:t>
            </a:r>
            <a:endParaRPr lang="en-US" sz="15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chemeClr val="tx2"/>
                </a:solidFill>
              </a:rPr>
              <a:t>Short messages save a lot</a:t>
            </a:r>
            <a:endParaRPr lang="en-US" sz="1500" dirty="0"/>
          </a:p>
        </p:txBody>
      </p:sp>
      <p:sp>
        <p:nvSpPr>
          <p:cNvPr id="6" name="Listening"/>
          <p:cNvSpPr/>
          <p:nvPr/>
        </p:nvSpPr>
        <p:spPr>
          <a:xfrm>
            <a:off x="4663440" y="1188720"/>
            <a:ext cx="4023360" cy="3063240"/>
          </a:xfrm>
          <a:prstGeom prst="roundRect">
            <a:avLst>
              <a:gd name="adj" fmla="val 2985"/>
            </a:avLst>
          </a:prstGeom>
          <a:solidFill>
            <a:srgbClr val="4F6B45"/>
          </a:solidFill>
          <a:ln w="12700">
            <a:solidFill>
              <a:srgbClr val="4F6B45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4937760" y="1371600"/>
            <a:ext cx="3474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Listening</a:t>
            </a:r>
            <a:endParaRPr lang="en-US" sz="1900" dirty="0"/>
          </a:p>
        </p:txBody>
      </p:sp>
      <p:sp>
        <p:nvSpPr>
          <p:cNvPr id="8" name="Text 6"/>
          <p:cNvSpPr txBox="1"/>
          <p:nvPr/>
        </p:nvSpPr>
        <p:spPr>
          <a:xfrm>
            <a:off x="4937760" y="1965960"/>
            <a:ext cx="347472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chemeClr val="bg1"/>
                </a:solidFill>
              </a:rPr>
              <a:t>Uses far less</a:t>
            </a:r>
            <a:endParaRPr lang="en-US" sz="15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chemeClr val="bg1"/>
                </a:solidFill>
              </a:rPr>
              <a:t>But it adds up when left on all day</a:t>
            </a:r>
            <a:endParaRPr lang="en-US" sz="15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chemeClr val="bg1"/>
                </a:solidFill>
              </a:rPr>
              <a:t>The screen light uses some too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Stretch every charge</a:t>
            </a:r>
            <a:endParaRPr lang="en-US" sz="3000" dirty="0"/>
          </a:p>
        </p:txBody>
      </p:sp>
      <p:sp>
        <p:nvSpPr>
          <p:cNvPr id="3" name="card 1"/>
          <p:cNvSpPr/>
          <p:nvPr/>
        </p:nvSpPr>
        <p:spPr>
          <a:xfrm>
            <a:off x="457200" y="1234440"/>
            <a:ext cx="4023360" cy="1280160"/>
          </a:xfrm>
          <a:prstGeom prst="roundRect">
            <a:avLst>
              <a:gd name="adj" fmla="val 7143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4" name="FaClock circle"/>
          <p:cNvSpPr/>
          <p:nvPr/>
        </p:nvSpPr>
        <p:spPr>
          <a:xfrm>
            <a:off x="658368" y="1508760"/>
            <a:ext cx="731520" cy="731520"/>
          </a:xfrm>
          <a:prstGeom prst="ellipse">
            <a:avLst/>
          </a:prstGeom>
          <a:solidFill>
            <a:srgbClr val="E8772E"/>
          </a:solidFill>
          <a:ln w="12700">
            <a:solidFill>
              <a:srgbClr val="E8772E"/>
            </a:solidFill>
            <a:prstDash val="solid"/>
          </a:ln>
        </p:spPr>
      </p:sp>
      <p:pic>
        <p:nvPicPr>
          <p:cNvPr id="5" name="FaClock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55878" y="1706270"/>
            <a:ext cx="336499" cy="336499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1554480" y="1344168"/>
            <a:ext cx="2788920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Listen on a schedule</a:t>
            </a:r>
            <a:endParaRPr lang="en-US" sz="1600" dirty="0"/>
          </a:p>
          <a:p>
            <a:pPr indent="0" marL="0">
              <a:buNone/>
            </a:pPr>
            <a:r>
              <a:rPr lang="en-US" sz="1300" dirty="0">
                <a:solidFill>
                  <a:schemeClr val="tx2"/>
                </a:solidFill>
              </a:rPr>
              <a:t>First 10 minutes of each hour instead of all day</a:t>
            </a:r>
            <a:endParaRPr lang="en-US" sz="1600" dirty="0"/>
          </a:p>
        </p:txBody>
      </p:sp>
      <p:sp>
        <p:nvSpPr>
          <p:cNvPr id="7" name="card 2"/>
          <p:cNvSpPr/>
          <p:nvPr/>
        </p:nvSpPr>
        <p:spPr>
          <a:xfrm>
            <a:off x="4663440" y="1234440"/>
            <a:ext cx="4023360" cy="1280160"/>
          </a:xfrm>
          <a:prstGeom prst="roundRect">
            <a:avLst>
              <a:gd name="adj" fmla="val 7143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8" name="FaArrowDown circle"/>
          <p:cNvSpPr/>
          <p:nvPr/>
        </p:nvSpPr>
        <p:spPr>
          <a:xfrm>
            <a:off x="4864608" y="1508760"/>
            <a:ext cx="731520" cy="731520"/>
          </a:xfrm>
          <a:prstGeom prst="ellipse">
            <a:avLst/>
          </a:prstGeom>
          <a:solidFill>
            <a:srgbClr val="4F6B45"/>
          </a:solidFill>
          <a:ln w="12700">
            <a:solidFill>
              <a:srgbClr val="4F6B45"/>
            </a:solidFill>
            <a:prstDash val="solid"/>
          </a:ln>
        </p:spPr>
      </p:sp>
      <p:pic>
        <p:nvPicPr>
          <p:cNvPr id="9" name="FaArrowDown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62118" y="1706270"/>
            <a:ext cx="336499" cy="336499"/>
          </a:xfrm>
          <a:prstGeom prst="rect">
            <a:avLst/>
          </a:prstGeom>
        </p:spPr>
      </p:pic>
      <p:sp>
        <p:nvSpPr>
          <p:cNvPr id="10" name="Text 6"/>
          <p:cNvSpPr txBox="1"/>
          <p:nvPr/>
        </p:nvSpPr>
        <p:spPr>
          <a:xfrm>
            <a:off x="5760720" y="1344168"/>
            <a:ext cx="2788920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Use Low power up close</a:t>
            </a:r>
            <a:endParaRPr lang="en-US" sz="1600" dirty="0"/>
          </a:p>
          <a:p>
            <a:pPr indent="0" marL="0">
              <a:buNone/>
            </a:pPr>
            <a:r>
              <a:rPr lang="en-US" sz="1300" dirty="0">
                <a:solidFill>
                  <a:schemeClr val="tx2"/>
                </a:solidFill>
              </a:rPr>
              <a:t>Save High for long distance</a:t>
            </a:r>
            <a:endParaRPr lang="en-US" sz="1600" dirty="0"/>
          </a:p>
        </p:txBody>
      </p:sp>
      <p:sp>
        <p:nvSpPr>
          <p:cNvPr id="11" name="card 3"/>
          <p:cNvSpPr/>
          <p:nvPr/>
        </p:nvSpPr>
        <p:spPr>
          <a:xfrm>
            <a:off x="457200" y="2697480"/>
            <a:ext cx="4023360" cy="1280160"/>
          </a:xfrm>
          <a:prstGeom prst="roundRect">
            <a:avLst>
              <a:gd name="adj" fmla="val 7143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2" name="FaComment circle"/>
          <p:cNvSpPr/>
          <p:nvPr/>
        </p:nvSpPr>
        <p:spPr>
          <a:xfrm>
            <a:off x="658368" y="2971800"/>
            <a:ext cx="731520" cy="731520"/>
          </a:xfrm>
          <a:prstGeom prst="ellipse">
            <a:avLst/>
          </a:prstGeom>
          <a:solidFill>
            <a:srgbClr val="4F6B45"/>
          </a:solidFill>
          <a:ln w="12700">
            <a:solidFill>
              <a:srgbClr val="4F6B45"/>
            </a:solidFill>
            <a:prstDash val="solid"/>
          </a:ln>
        </p:spPr>
      </p:sp>
      <p:pic>
        <p:nvPicPr>
          <p:cNvPr id="13" name="FaComment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5878" y="3169310"/>
            <a:ext cx="336499" cy="336499"/>
          </a:xfrm>
          <a:prstGeom prst="rect">
            <a:avLst/>
          </a:prstGeom>
        </p:spPr>
      </p:pic>
      <p:sp>
        <p:nvSpPr>
          <p:cNvPr id="14" name="Text 9"/>
          <p:cNvSpPr txBox="1"/>
          <p:nvPr/>
        </p:nvSpPr>
        <p:spPr>
          <a:xfrm>
            <a:off x="1554480" y="2807208"/>
            <a:ext cx="2788920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Talk less</a:t>
            </a:r>
            <a:endParaRPr lang="en-US" sz="1600" dirty="0"/>
          </a:p>
          <a:p>
            <a:pPr indent="0" marL="0">
              <a:buNone/>
            </a:pPr>
            <a:r>
              <a:rPr lang="en-US" sz="1300" dirty="0">
                <a:solidFill>
                  <a:schemeClr val="tx2"/>
                </a:solidFill>
              </a:rPr>
              <a:t>Plan what to say before pressing the button</a:t>
            </a:r>
            <a:endParaRPr lang="en-US" sz="1600" dirty="0"/>
          </a:p>
        </p:txBody>
      </p:sp>
      <p:sp>
        <p:nvSpPr>
          <p:cNvPr id="15" name="card 4"/>
          <p:cNvSpPr/>
          <p:nvPr/>
        </p:nvSpPr>
        <p:spPr>
          <a:xfrm>
            <a:off x="4663440" y="2697480"/>
            <a:ext cx="4023360" cy="1280160"/>
          </a:xfrm>
          <a:prstGeom prst="roundRect">
            <a:avLst>
              <a:gd name="adj" fmla="val 7143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6" name="FaLightbulb circle"/>
          <p:cNvSpPr/>
          <p:nvPr/>
        </p:nvSpPr>
        <p:spPr>
          <a:xfrm>
            <a:off x="4864608" y="2971800"/>
            <a:ext cx="731520" cy="731520"/>
          </a:xfrm>
          <a:prstGeom prst="ellipse">
            <a:avLst/>
          </a:prstGeom>
          <a:solidFill>
            <a:srgbClr val="E8772E"/>
          </a:solidFill>
          <a:ln w="12700">
            <a:solidFill>
              <a:srgbClr val="E8772E"/>
            </a:solidFill>
            <a:prstDash val="solid"/>
          </a:ln>
        </p:spPr>
      </p:sp>
      <p:pic>
        <p:nvPicPr>
          <p:cNvPr id="17" name="FaLightbulb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62118" y="3169310"/>
            <a:ext cx="336499" cy="336499"/>
          </a:xfrm>
          <a:prstGeom prst="rect">
            <a:avLst/>
          </a:prstGeom>
        </p:spPr>
      </p:pic>
      <p:sp>
        <p:nvSpPr>
          <p:cNvPr id="18" name="Text 12"/>
          <p:cNvSpPr txBox="1"/>
          <p:nvPr/>
        </p:nvSpPr>
        <p:spPr>
          <a:xfrm>
            <a:off x="5760720" y="2807208"/>
            <a:ext cx="2788920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Dim the screen</a:t>
            </a:r>
            <a:endParaRPr lang="en-US" sz="1600" dirty="0"/>
          </a:p>
          <a:p>
            <a:pPr indent="0" marL="0">
              <a:buNone/>
            </a:pPr>
            <a:r>
              <a:rPr lang="en-US" sz="1300" dirty="0">
                <a:solidFill>
                  <a:schemeClr val="tx2"/>
                </a:solidFill>
              </a:rPr>
              <a:t>Shorten the backlight time in the menu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Ways to recharge</a:t>
            </a:r>
            <a:endParaRPr lang="en-US" sz="30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143000"/>
          <a:ext cx="8229600" cy="914400"/>
        </p:xfrm>
        <a:graphic>
          <a:graphicData uri="http://schemas.openxmlformats.org/drawingml/2006/table">
            <a:tbl>
              <a:tblPr/>
              <a:tblGrid>
                <a:gridCol w="2377440"/>
                <a:gridCol w="2377440"/>
                <a:gridCol w="3474720"/>
              </a:tblGrid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chemeClr val="bg1"/>
                          </a:solidFill>
                        </a:rPr>
                        <a:t>Source</a:t>
                      </a:r>
                      <a:endParaRPr lang="en-US" sz="13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chemeClr val="bg1"/>
                          </a:solidFill>
                        </a:rPr>
                        <a:t>How</a:t>
                      </a:r>
                      <a:endParaRPr lang="en-US" sz="13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chemeClr val="bg1"/>
                          </a:solidFill>
                        </a:rPr>
                        <a:t>Notes</a:t>
                      </a:r>
                      <a:endParaRPr lang="en-US" sz="13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chemeClr val="tx1"/>
                          </a:solidFill>
                        </a:rPr>
                        <a:t>Wall outlet</a:t>
                      </a:r>
                      <a:endParaRPr lang="en-US" sz="13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USB-C cable</a:t>
                      </a:r>
                      <a:endParaRPr lang="en-US" sz="13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Top off whenever there's power</a:t>
                      </a:r>
                      <a:endParaRPr lang="en-US" sz="13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chemeClr val="tx1"/>
                          </a:solidFill>
                        </a:rPr>
                        <a:t>Power station</a:t>
                      </a:r>
                      <a:endParaRPr lang="en-US" sz="13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USB port</a:t>
                      </a:r>
                      <a:endParaRPr lang="en-US" sz="13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One 1,000 Wh unit can charge a radio dozens of times</a:t>
                      </a:r>
                      <a:endParaRPr lang="en-US" sz="13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chemeClr val="tx1"/>
                          </a:solidFill>
                        </a:rPr>
                        <a:t>Vehicle</a:t>
                      </a:r>
                      <a:endParaRPr lang="en-US" sz="13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USB car adapter</a:t>
                      </a:r>
                      <a:endParaRPr lang="en-US" sz="13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Charge while driving to the ranch</a:t>
                      </a:r>
                      <a:endParaRPr lang="en-US" sz="13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chemeClr val="tx1"/>
                          </a:solidFill>
                        </a:rPr>
                        <a:t>Solar</a:t>
                      </a:r>
                      <a:endParaRPr lang="en-US" sz="13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Small USB panel</a:t>
                      </a:r>
                      <a:endParaRPr lang="en-US" sz="13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Slow but endless</a:t>
                      </a:r>
                      <a:endParaRPr lang="en-US" sz="13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chemeClr val="tx1"/>
                          </a:solidFill>
                        </a:rPr>
                        <a:t>Spare battery</a:t>
                      </a:r>
                      <a:endParaRPr lang="en-US" sz="13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Swap in</a:t>
                      </a:r>
                      <a:endParaRPr lang="en-US" sz="13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Keep one charged in the go bag</a:t>
                      </a:r>
                      <a:endParaRPr lang="en-US" sz="13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1280160"/>
            <a:ext cx="8046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buNone/>
            </a:pPr>
            <a:r>
              <a:rPr lang="en-US" sz="3800" b="1" dirty="0">
                <a:solidFill>
                  <a:schemeClr val="bg1"/>
                </a:solidFill>
              </a:rPr>
              <a:t>Remember</a:t>
            </a:r>
            <a:endParaRPr lang="en-US" sz="38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548640" y="2880360"/>
            <a:ext cx="80467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chemeClr val="accent5"/>
                </a:solidFill>
              </a:rPr>
              <a:t>Two charged batteries and a schedule beat one battery left on all day.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Field Radio">
  <a:themeElements>
    <a:clrScheme name="Field Radio">
      <a:dk1>
        <a:srgbClr val="1E2A22"/>
      </a:dk1>
      <a:lt1>
        <a:srgbClr val="FFFFFF"/>
      </a:lt1>
      <a:dk2>
        <a:srgbClr val="3E4A40"/>
      </a:dk2>
      <a:lt2>
        <a:srgbClr val="EEF2EC"/>
      </a:lt2>
      <a:accent1>
        <a:srgbClr val="E8772E"/>
      </a:accent1>
      <a:accent2>
        <a:srgbClr val="4F6B45"/>
      </a:accent2>
      <a:accent3>
        <a:srgbClr val="8FA67F"/>
      </a:accent3>
      <a:accent4>
        <a:srgbClr val="2F4A3A"/>
      </a:accent4>
      <a:accent5>
        <a:srgbClr val="C9D6C0"/>
      </a:accent5>
      <a:accent6>
        <a:srgbClr val="B23A2E"/>
      </a:accent6>
      <a:hlink>
        <a:srgbClr val="2F6B8F"/>
      </a:hlink>
      <a:folHlink>
        <a:srgbClr val="6B4F8F"/>
      </a:folHlink>
    </a:clrScheme>
    <a:fontScheme name="Field Radio">
      <a:majorFont>
        <a:latin typeface="Cambria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Making Batteries Last a Week</dc:title>
  <dc:subject>PptxGenJS Presentation</dc:subject>
  <dc:creator>PptxGenJS</dc:creator>
  <cp:lastModifiedBy>PptxGenJS</cp:lastModifiedBy>
  <cp:revision>1</cp:revision>
  <dcterms:created xsi:type="dcterms:W3CDTF">2026-10-22T14:40:06Z</dcterms:created>
  <dcterms:modified xsi:type="dcterms:W3CDTF">2026-10-22T14:40:06Z</dcterms:modified>
</cp:coreProperties>
</file>