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</p:sldIdLst>
  <p:notesMasterIdLst>
    <p:notesMasterId r:id="rId7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521415D9-36F7-43E2-AB2F-B90AF26B5E84}">
      <p14:sectionLst xmlns:p14="http://schemas.microsoft.com/office/powerpoint/2010/main">
        <p14:section name="Title" id="{09dc68b2-4a24-1c5c-baef-7d76edb3b0d2}">
          <p14:sldIdLst>
            <p14:sldId id="256"/>
          </p14:sldIdLst>
        </p14:section>
        <p14:section name="Content" id="{3c63a940-8ac1-e7cc-9a95-c53515b1289c}">
          <p14:sldIdLst>
            <p14:sldId id="257"/>
            <p14:sldId id="258"/>
            <p14:sldId id="259"/>
          </p14:sldIdLst>
        </p14:section>
        <p14:section name="Takeaway" id="{ba7b52ec-9f6a-1de9-af3e-8ff07632975e}">
          <p14:sldIdLst>
            <p14:sldId id="260"/>
          </p14:sldIdLst>
        </p14:section>
      </p14:sectionLst>
    </p:ex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notesMaster" Target="notesMasters/notesMaster1.xml"/><Relationship Id="rId8" Type="http://schemas.openxmlformats.org/officeDocument/2006/relationships/presProps" Target="presProps.xml"/><Relationship Id="rId9" Type="http://schemas.openxmlformats.org/officeDocument/2006/relationships/viewProps" Target="viewProps.xml"/><Relationship Id="rId10" Type="http://schemas.openxmlformats.org/officeDocument/2006/relationships/theme" Target="theme/theme1.xml"/><Relationship Id="rId11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_DARK">
    <p:bg>
      <p:bgPr>
        <a:solidFill>
          <a:schemeClr val="tx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>
            <p:ph idx="100" type="title" hasCustomPrompt="1"/>
          </p:nvPr>
        </p:nvSpPr>
        <p:spPr>
          <a:xfrm>
            <a:off x="548640" y="1280160"/>
            <a:ext cx="8046720" cy="1463040"/>
          </a:xfrm>
          <a:prstGeom prst="rect">
            <a:avLst/>
          </a:prstGeom>
          <a:noFill/>
          <a:ln/>
        </p:spPr>
        <p:txBody>
          <a:bodyPr wrap="square" rtlCol="0"/>
          <a:lstStyle>
            <a:lvl1pPr algn="l" indent="0" marL="0">
              <a:buNone/>
              <a:defRPr lang="en-US" sz="3800" b="1" dirty="0">
                <a:solidFill>
                  <a:schemeClr val="bg1"/>
                </a:solidFill>
              </a:defRPr>
            </a:lvl1pPr>
          </a:lstStyle>
          <a:p>
            <a:pPr algn="l" indent="0" marL="0">
              <a:buNone/>
            </a:pPr>
            <a:endParaRPr lang="en-US" sz="3800" dirty="0"/>
          </a:p>
        </p:txBody>
      </p:sp>
      <p:sp>
        <p:nvSpPr>
          <p:cNvPr id="3" name="Text 0"/>
          <p:cNvSpPr/>
          <p:nvPr>
            <p:ph idx="101" type="body" hasCustomPrompt="1"/>
          </p:nvPr>
        </p:nvSpPr>
        <p:spPr>
          <a:xfrm>
            <a:off x="548640" y="2880360"/>
            <a:ext cx="8046720" cy="1188720"/>
          </a:xfrm>
          <a:prstGeom prst="rect">
            <a:avLst/>
          </a:prstGeom>
          <a:noFill/>
          <a:ln/>
        </p:spPr>
        <p:txBody>
          <a:bodyPr wrap="square" rtlCol="0"/>
          <a:lstStyle>
            <a:lvl1pPr algn="l" indent="0" marL="0">
              <a:buNone/>
              <a:defRPr lang="en-US" sz="1800" dirty="0">
                <a:solidFill>
                  <a:schemeClr val="accent5"/>
                </a:solidFill>
              </a:defRPr>
            </a:lvl1pPr>
          </a:lstStyle>
          <a:p>
            <a:pPr algn="l" indent="0" marL="0">
              <a:buNone/>
            </a:pPr>
            <a:endParaRPr lang="en-US" sz="1800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ONTENT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>
            <p:ph idx="100" type="title" hasCustomPrompt="1"/>
          </p:nvPr>
        </p:nvSpPr>
        <p:spPr>
          <a:xfrm>
            <a:off x="457200" y="274320"/>
            <a:ext cx="8229600" cy="685800"/>
          </a:xfrm>
          <a:prstGeom prst="rect">
            <a:avLst/>
          </a:prstGeom>
          <a:noFill/>
          <a:ln/>
        </p:spPr>
        <p:txBody>
          <a:bodyPr wrap="square" rtlCol="0"/>
          <a:lstStyle>
            <a:lvl1pPr indent="0" marL="0">
              <a:buNone/>
              <a:defRPr lang="en-US" sz="3000" b="1" dirty="0">
                <a:solidFill>
                  <a:schemeClr val="tx1"/>
                </a:solidFill>
              </a:defRPr>
            </a:lvl1pPr>
          </a:lstStyle>
          <a:p>
            <a:pPr indent="0" marL="0">
              <a:buNone/>
            </a:pPr>
            <a:endParaRPr lang="en-US" sz="3000" dirty="0"/>
          </a:p>
        </p:txBody>
      </p:sp>
      <p:sp>
        <p:nvSpPr>
          <p:cNvPr id="3" name="Text 0"/>
          <p:cNvSpPr/>
          <p:nvPr/>
        </p:nvSpPr>
        <p:spPr>
          <a:xfrm>
            <a:off x="457200" y="4754880"/>
            <a:ext cx="36576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00" dirty="0">
                <a:solidFill>
                  <a:schemeClr val="tx2"/>
                </a:solidFill>
              </a:rPr>
              <a:t>Do Interesting Things · 13 of 16</a:t>
            </a:r>
            <a:endParaRPr lang="en-US" sz="10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229600" y="4754880"/>
            <a:ext cx="45720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0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1003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229600" y="4754880"/>
            <a:ext cx="45720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0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null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slideLayout" Target="../slideLayouts/slideLayout2.xml"/><Relationship Id="rId3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5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topic icon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48640" y="502920"/>
            <a:ext cx="685800" cy="685800"/>
          </a:xfrm>
          <a:prstGeom prst="rect">
            <a:avLst/>
          </a:prstGeom>
        </p:spPr>
      </p:pic>
      <p:sp>
        <p:nvSpPr>
          <p:cNvPr id="3" name="Text 0"/>
          <p:cNvSpPr/>
          <p:nvPr>
            <p:ph idx="100" type="title" hasCustomPrompt="1"/>
          </p:nvPr>
        </p:nvSpPr>
        <p:spPr>
          <a:xfrm>
            <a:off x="548640" y="1280160"/>
            <a:ext cx="8046720" cy="146304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buNone/>
            </a:pPr>
            <a:r>
              <a:rPr lang="en-US" sz="3800" b="1" dirty="0">
                <a:solidFill>
                  <a:schemeClr val="bg1"/>
                </a:solidFill>
              </a:rPr>
              <a:t>Why We Have Leap Years</a:t>
            </a:r>
            <a:endParaRPr lang="en-US" sz="3800" dirty="0"/>
          </a:p>
        </p:txBody>
      </p:sp>
      <p:sp>
        <p:nvSpPr>
          <p:cNvPr id="4" name="Text 0"/>
          <p:cNvSpPr/>
          <p:nvPr>
            <p:ph idx="101" type="body" hasCustomPrompt="1"/>
          </p:nvPr>
        </p:nvSpPr>
        <p:spPr>
          <a:xfrm>
            <a:off x="548640" y="2880360"/>
            <a:ext cx="8046720" cy="11887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1800" dirty="0">
                <a:solidFill>
                  <a:schemeClr val="accent5"/>
                </a:solidFill>
              </a:rPr>
              <a:t>The Earth doesn't fit neatly into 365 days</a:t>
            </a:r>
            <a:endParaRPr lang="en-US" sz="18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>
            <p:ph idx="100" type="title" hasCustomPrompt="1"/>
          </p:nvPr>
        </p:nvSpPr>
        <p:spPr>
          <a:xfrm>
            <a:off x="457200" y="274320"/>
            <a:ext cx="8229600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3000" b="1" dirty="0">
                <a:solidFill>
                  <a:schemeClr val="tx1"/>
                </a:solidFill>
              </a:rPr>
              <a:t>The problem</a:t>
            </a:r>
            <a:endParaRPr lang="en-US" sz="3000" dirty="0"/>
          </a:p>
        </p:txBody>
      </p:sp>
      <p:sp>
        <p:nvSpPr>
          <p:cNvPr id="3" name="stat 1"/>
          <p:cNvSpPr/>
          <p:nvPr/>
        </p:nvSpPr>
        <p:spPr>
          <a:xfrm>
            <a:off x="457200" y="1188720"/>
            <a:ext cx="1920240" cy="2148840"/>
          </a:xfrm>
          <a:prstGeom prst="roundRect">
            <a:avLst>
              <a:gd name="adj" fmla="val 4762"/>
            </a:avLst>
          </a:prstGeom>
          <a:solidFill>
            <a:srgbClr val="E8772E"/>
          </a:solidFill>
          <a:ln w="12700">
            <a:solidFill>
              <a:srgbClr val="E8772E"/>
            </a:solidFill>
            <a:prstDash val="solid"/>
          </a:ln>
          <a:effectLst>
            <a:outerShdw sx="100000" sy="100000" kx="0" ky="0" algn="bl" rotWithShape="0" blurRad="76200" dist="25400" dir="5400000">
              <a:srgbClr val="000000">
                <a:alpha val="12000"/>
              </a:srgbClr>
            </a:outerShdw>
          </a:effectLst>
        </p:spPr>
      </p:sp>
      <p:sp>
        <p:nvSpPr>
          <p:cNvPr id="4" name="Text 2"/>
          <p:cNvSpPr txBox="1"/>
          <p:nvPr/>
        </p:nvSpPr>
        <p:spPr>
          <a:xfrm>
            <a:off x="457200" y="1280160"/>
            <a:ext cx="1920240" cy="9601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600" b="1" dirty="0">
                <a:solidFill>
                  <a:schemeClr val="bg1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365.2422</a:t>
            </a:r>
            <a:endParaRPr lang="en-US" sz="2600" dirty="0"/>
          </a:p>
        </p:txBody>
      </p:sp>
      <p:sp>
        <p:nvSpPr>
          <p:cNvPr id="5" name="Text 3"/>
          <p:cNvSpPr txBox="1"/>
          <p:nvPr/>
        </p:nvSpPr>
        <p:spPr>
          <a:xfrm>
            <a:off x="594360" y="2286000"/>
            <a:ext cx="1645920" cy="9601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buNone/>
            </a:pPr>
            <a:r>
              <a:rPr lang="en-US" sz="1400" dirty="0">
                <a:solidFill>
                  <a:schemeClr val="bg1"/>
                </a:solidFill>
              </a:rPr>
              <a:t>days in a real year</a:t>
            </a:r>
            <a:endParaRPr lang="en-US" sz="1400" dirty="0"/>
          </a:p>
        </p:txBody>
      </p:sp>
      <p:sp>
        <p:nvSpPr>
          <p:cNvPr id="6" name="stat 2"/>
          <p:cNvSpPr/>
          <p:nvPr/>
        </p:nvSpPr>
        <p:spPr>
          <a:xfrm>
            <a:off x="2560320" y="1188720"/>
            <a:ext cx="1920240" cy="2148840"/>
          </a:xfrm>
          <a:prstGeom prst="roundRect">
            <a:avLst>
              <a:gd name="adj" fmla="val 4762"/>
            </a:avLst>
          </a:prstGeom>
          <a:solidFill>
            <a:srgbClr val="EEF2EC"/>
          </a:solidFill>
          <a:ln w="12700">
            <a:solidFill>
              <a:srgbClr val="EEF2EC"/>
            </a:solidFill>
            <a:prstDash val="solid"/>
          </a:ln>
          <a:effectLst>
            <a:outerShdw sx="100000" sy="100000" kx="0" ky="0" algn="bl" rotWithShape="0" blurRad="76200" dist="25400" dir="5400000">
              <a:srgbClr val="000000">
                <a:alpha val="12000"/>
              </a:srgbClr>
            </a:outerShdw>
          </a:effectLst>
        </p:spPr>
      </p:sp>
      <p:sp>
        <p:nvSpPr>
          <p:cNvPr id="7" name="Text 5"/>
          <p:cNvSpPr txBox="1"/>
          <p:nvPr/>
        </p:nvSpPr>
        <p:spPr>
          <a:xfrm>
            <a:off x="2560320" y="1280160"/>
            <a:ext cx="1920240" cy="9601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5000" b="1" dirty="0">
                <a:solidFill>
                  <a:schemeClr val="accent2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365</a:t>
            </a:r>
            <a:endParaRPr lang="en-US" sz="5000" dirty="0"/>
          </a:p>
        </p:txBody>
      </p:sp>
      <p:sp>
        <p:nvSpPr>
          <p:cNvPr id="8" name="Text 6"/>
          <p:cNvSpPr txBox="1"/>
          <p:nvPr/>
        </p:nvSpPr>
        <p:spPr>
          <a:xfrm>
            <a:off x="2697480" y="2286000"/>
            <a:ext cx="1645920" cy="9601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buNone/>
            </a:pPr>
            <a:r>
              <a:rPr lang="en-US" sz="1400" dirty="0">
                <a:solidFill>
                  <a:schemeClr val="tx1"/>
                </a:solidFill>
              </a:rPr>
              <a:t>days on the calendar</a:t>
            </a:r>
            <a:endParaRPr lang="en-US" sz="1400" dirty="0"/>
          </a:p>
        </p:txBody>
      </p:sp>
      <p:sp>
        <p:nvSpPr>
          <p:cNvPr id="9" name="stat 3"/>
          <p:cNvSpPr/>
          <p:nvPr/>
        </p:nvSpPr>
        <p:spPr>
          <a:xfrm>
            <a:off x="4663440" y="1188720"/>
            <a:ext cx="1920240" cy="2148840"/>
          </a:xfrm>
          <a:prstGeom prst="roundRect">
            <a:avLst>
              <a:gd name="adj" fmla="val 4762"/>
            </a:avLst>
          </a:prstGeom>
          <a:solidFill>
            <a:srgbClr val="EEF2EC"/>
          </a:solidFill>
          <a:ln w="12700">
            <a:solidFill>
              <a:srgbClr val="EEF2EC"/>
            </a:solidFill>
            <a:prstDash val="solid"/>
          </a:ln>
          <a:effectLst>
            <a:outerShdw sx="100000" sy="100000" kx="0" ky="0" algn="bl" rotWithShape="0" blurRad="76200" dist="25400" dir="5400000">
              <a:srgbClr val="000000">
                <a:alpha val="12000"/>
              </a:srgbClr>
            </a:outerShdw>
          </a:effectLst>
        </p:spPr>
      </p:sp>
      <p:sp>
        <p:nvSpPr>
          <p:cNvPr id="10" name="Text 8"/>
          <p:cNvSpPr txBox="1"/>
          <p:nvPr/>
        </p:nvSpPr>
        <p:spPr>
          <a:xfrm>
            <a:off x="4663440" y="1280160"/>
            <a:ext cx="1920240" cy="9601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5000" b="1" dirty="0">
                <a:solidFill>
                  <a:schemeClr val="accent2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6</a:t>
            </a:r>
            <a:endParaRPr lang="en-US" sz="5000" dirty="0"/>
          </a:p>
        </p:txBody>
      </p:sp>
      <p:sp>
        <p:nvSpPr>
          <p:cNvPr id="11" name="Text 9"/>
          <p:cNvSpPr txBox="1"/>
          <p:nvPr/>
        </p:nvSpPr>
        <p:spPr>
          <a:xfrm>
            <a:off x="4800600" y="2286000"/>
            <a:ext cx="1645920" cy="9601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buNone/>
            </a:pPr>
            <a:r>
              <a:rPr lang="en-US" sz="1400" dirty="0">
                <a:solidFill>
                  <a:schemeClr val="tx1"/>
                </a:solidFill>
              </a:rPr>
              <a:t>hours short each year, almost</a:t>
            </a:r>
            <a:endParaRPr lang="en-US" sz="1400" dirty="0"/>
          </a:p>
        </p:txBody>
      </p:sp>
      <p:sp>
        <p:nvSpPr>
          <p:cNvPr id="12" name="stat 4"/>
          <p:cNvSpPr/>
          <p:nvPr/>
        </p:nvSpPr>
        <p:spPr>
          <a:xfrm>
            <a:off x="6766560" y="1188720"/>
            <a:ext cx="1920240" cy="2148840"/>
          </a:xfrm>
          <a:prstGeom prst="roundRect">
            <a:avLst>
              <a:gd name="adj" fmla="val 4762"/>
            </a:avLst>
          </a:prstGeom>
          <a:solidFill>
            <a:srgbClr val="EEF2EC"/>
          </a:solidFill>
          <a:ln w="12700">
            <a:solidFill>
              <a:srgbClr val="EEF2EC"/>
            </a:solidFill>
            <a:prstDash val="solid"/>
          </a:ln>
          <a:effectLst>
            <a:outerShdw sx="100000" sy="100000" kx="0" ky="0" algn="bl" rotWithShape="0" blurRad="76200" dist="25400" dir="5400000">
              <a:srgbClr val="000000">
                <a:alpha val="12000"/>
              </a:srgbClr>
            </a:outerShdw>
          </a:effectLst>
        </p:spPr>
      </p:sp>
      <p:sp>
        <p:nvSpPr>
          <p:cNvPr id="13" name="Text 11"/>
          <p:cNvSpPr txBox="1"/>
          <p:nvPr/>
        </p:nvSpPr>
        <p:spPr>
          <a:xfrm>
            <a:off x="6766560" y="1280160"/>
            <a:ext cx="1920240" cy="9601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5000" b="1" dirty="0">
                <a:solidFill>
                  <a:schemeClr val="accent2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24</a:t>
            </a:r>
            <a:endParaRPr lang="en-US" sz="5000" dirty="0"/>
          </a:p>
        </p:txBody>
      </p:sp>
      <p:sp>
        <p:nvSpPr>
          <p:cNvPr id="14" name="Text 12"/>
          <p:cNvSpPr txBox="1"/>
          <p:nvPr/>
        </p:nvSpPr>
        <p:spPr>
          <a:xfrm>
            <a:off x="6903720" y="2286000"/>
            <a:ext cx="1645920" cy="9601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buNone/>
            </a:pPr>
            <a:r>
              <a:rPr lang="en-US" sz="1400" dirty="0">
                <a:solidFill>
                  <a:schemeClr val="tx1"/>
                </a:solidFill>
              </a:rPr>
              <a:t>days off after a century, without fixes</a:t>
            </a:r>
            <a:endParaRPr lang="en-US" sz="1400" dirty="0"/>
          </a:p>
        </p:txBody>
      </p:sp>
      <p:sp>
        <p:nvSpPr>
          <p:cNvPr id="15" name="Text 13"/>
          <p:cNvSpPr txBox="1"/>
          <p:nvPr/>
        </p:nvSpPr>
        <p:spPr>
          <a:xfrm>
            <a:off x="457200" y="3566160"/>
            <a:ext cx="822960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00" dirty="0">
                <a:solidFill>
                  <a:schemeClr val="tx2"/>
                </a:solidFill>
              </a:rPr>
              <a:t>Without leap years, summer would slowly drift into the calendar months of winter.</a:t>
            </a:r>
            <a:endParaRPr lang="en-US" sz="14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229600" y="4754880"/>
            <a:ext cx="45720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0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2</a:t>
            </a:fld>
            <a:endParaRPr lang="en-US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>
            <p:ph idx="100" type="title" hasCustomPrompt="1"/>
          </p:nvPr>
        </p:nvSpPr>
        <p:spPr>
          <a:xfrm>
            <a:off x="457200" y="274320"/>
            <a:ext cx="8229600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3000" b="1" dirty="0">
                <a:solidFill>
                  <a:schemeClr val="tx1"/>
                </a:solidFill>
              </a:rPr>
              <a:t>The leap year rules</a:t>
            </a:r>
            <a:endParaRPr lang="en-US" sz="3000" dirty="0"/>
          </a:p>
        </p:txBody>
      </p:sp>
      <p:sp>
        <p:nvSpPr>
          <p:cNvPr id="3" name="Shape 1"/>
          <p:cNvSpPr/>
          <p:nvPr/>
        </p:nvSpPr>
        <p:spPr>
          <a:xfrm>
            <a:off x="457200" y="1188720"/>
            <a:ext cx="411480" cy="411480"/>
          </a:xfrm>
          <a:prstGeom prst="ellipse">
            <a:avLst/>
          </a:prstGeom>
          <a:solidFill>
            <a:schemeClr val="accent1"/>
          </a:solidFill>
          <a:ln w="12700">
            <a:solidFill>
              <a:schemeClr val="accent1"/>
            </a:solidFill>
            <a:prstDash val="solid"/>
          </a:ln>
        </p:spPr>
      </p:sp>
      <p:sp>
        <p:nvSpPr>
          <p:cNvPr id="4" name="Text 2"/>
          <p:cNvSpPr txBox="1"/>
          <p:nvPr/>
        </p:nvSpPr>
        <p:spPr>
          <a:xfrm>
            <a:off x="457200" y="1188720"/>
            <a:ext cx="41148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600" b="1" dirty="0">
                <a:solidFill>
                  <a:schemeClr val="bg1"/>
                </a:solidFill>
              </a:rPr>
              <a:t>1</a:t>
            </a:r>
            <a:endParaRPr lang="en-US" sz="1600" dirty="0"/>
          </a:p>
        </p:txBody>
      </p:sp>
      <p:sp>
        <p:nvSpPr>
          <p:cNvPr id="5" name="Text 3"/>
          <p:cNvSpPr txBox="1"/>
          <p:nvPr/>
        </p:nvSpPr>
        <p:spPr>
          <a:xfrm>
            <a:off x="1051560" y="1133856"/>
            <a:ext cx="7635240" cy="67665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500" b="1" dirty="0">
                <a:solidFill>
                  <a:schemeClr val="tx1"/>
                </a:solidFill>
              </a:rPr>
              <a:t>Divisible by 4: leap year</a:t>
            </a:r>
            <a:endParaRPr lang="en-US" sz="1500" dirty="0"/>
          </a:p>
          <a:p>
            <a:pPr indent="0" marL="0">
              <a:buNone/>
            </a:pPr>
            <a:r>
              <a:rPr lang="en-US" sz="1300" dirty="0">
                <a:solidFill>
                  <a:schemeClr val="tx2"/>
                </a:solidFill>
              </a:rPr>
              <a:t>2024 and 2028</a:t>
            </a:r>
            <a:endParaRPr lang="en-US" sz="1500" dirty="0"/>
          </a:p>
        </p:txBody>
      </p:sp>
      <p:sp>
        <p:nvSpPr>
          <p:cNvPr id="6" name="Shape 4"/>
          <p:cNvSpPr/>
          <p:nvPr/>
        </p:nvSpPr>
        <p:spPr>
          <a:xfrm>
            <a:off x="457200" y="1901952"/>
            <a:ext cx="411480" cy="411480"/>
          </a:xfrm>
          <a:prstGeom prst="ellipse">
            <a:avLst/>
          </a:prstGeom>
          <a:solidFill>
            <a:schemeClr val="accent1"/>
          </a:solidFill>
          <a:ln w="12700">
            <a:solidFill>
              <a:schemeClr val="accent1"/>
            </a:solidFill>
            <a:prstDash val="solid"/>
          </a:ln>
        </p:spPr>
      </p:sp>
      <p:sp>
        <p:nvSpPr>
          <p:cNvPr id="7" name="Text 5"/>
          <p:cNvSpPr txBox="1"/>
          <p:nvPr/>
        </p:nvSpPr>
        <p:spPr>
          <a:xfrm>
            <a:off x="457200" y="1901952"/>
            <a:ext cx="41148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600" b="1" dirty="0">
                <a:solidFill>
                  <a:schemeClr val="bg1"/>
                </a:solidFill>
              </a:rPr>
              <a:t>2</a:t>
            </a:r>
            <a:endParaRPr lang="en-US" sz="1600" dirty="0"/>
          </a:p>
        </p:txBody>
      </p:sp>
      <p:sp>
        <p:nvSpPr>
          <p:cNvPr id="8" name="Text 6"/>
          <p:cNvSpPr txBox="1"/>
          <p:nvPr/>
        </p:nvSpPr>
        <p:spPr>
          <a:xfrm>
            <a:off x="1051560" y="1847088"/>
            <a:ext cx="7635240" cy="67665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500" b="1" dirty="0">
                <a:solidFill>
                  <a:schemeClr val="tx1"/>
                </a:solidFill>
              </a:rPr>
              <a:t>Divisible by 100: not a leap year</a:t>
            </a:r>
            <a:endParaRPr lang="en-US" sz="1500" dirty="0"/>
          </a:p>
          <a:p>
            <a:pPr indent="0" marL="0">
              <a:buNone/>
            </a:pPr>
            <a:r>
              <a:rPr lang="en-US" sz="1300" dirty="0">
                <a:solidFill>
                  <a:schemeClr val="tx2"/>
                </a:solidFill>
              </a:rPr>
              <a:t>1900 was skipped, and 2100 will be</a:t>
            </a:r>
            <a:endParaRPr lang="en-US" sz="1500" dirty="0"/>
          </a:p>
        </p:txBody>
      </p:sp>
      <p:sp>
        <p:nvSpPr>
          <p:cNvPr id="9" name="Shape 7"/>
          <p:cNvSpPr/>
          <p:nvPr/>
        </p:nvSpPr>
        <p:spPr>
          <a:xfrm>
            <a:off x="457200" y="2615184"/>
            <a:ext cx="411480" cy="411480"/>
          </a:xfrm>
          <a:prstGeom prst="ellipse">
            <a:avLst/>
          </a:prstGeom>
          <a:solidFill>
            <a:schemeClr val="accent1"/>
          </a:solidFill>
          <a:ln w="12700">
            <a:solidFill>
              <a:schemeClr val="accent1"/>
            </a:solidFill>
            <a:prstDash val="solid"/>
          </a:ln>
        </p:spPr>
      </p:sp>
      <p:sp>
        <p:nvSpPr>
          <p:cNvPr id="10" name="Text 8"/>
          <p:cNvSpPr txBox="1"/>
          <p:nvPr/>
        </p:nvSpPr>
        <p:spPr>
          <a:xfrm>
            <a:off x="457200" y="2615184"/>
            <a:ext cx="41148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600" b="1" dirty="0">
                <a:solidFill>
                  <a:schemeClr val="bg1"/>
                </a:solidFill>
              </a:rPr>
              <a:t>3</a:t>
            </a:r>
            <a:endParaRPr lang="en-US" sz="1600" dirty="0"/>
          </a:p>
        </p:txBody>
      </p:sp>
      <p:sp>
        <p:nvSpPr>
          <p:cNvPr id="11" name="Text 9"/>
          <p:cNvSpPr txBox="1"/>
          <p:nvPr/>
        </p:nvSpPr>
        <p:spPr>
          <a:xfrm>
            <a:off x="1051560" y="2560320"/>
            <a:ext cx="7635240" cy="67665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500" b="1" dirty="0">
                <a:solidFill>
                  <a:schemeClr val="tx1"/>
                </a:solidFill>
              </a:rPr>
              <a:t>Divisible by 400: a leap year after all</a:t>
            </a:r>
            <a:endParaRPr lang="en-US" sz="1500" dirty="0"/>
          </a:p>
          <a:p>
            <a:pPr indent="0" marL="0">
              <a:buNone/>
            </a:pPr>
            <a:r>
              <a:rPr lang="en-US" sz="1300" dirty="0">
                <a:solidFill>
                  <a:schemeClr val="tx2"/>
                </a:solidFill>
              </a:rPr>
              <a:t>2000 was a leap year</a:t>
            </a:r>
            <a:endParaRPr lang="en-US" sz="1500" dirty="0"/>
          </a:p>
        </p:txBody>
      </p:sp>
      <p:sp>
        <p:nvSpPr>
          <p:cNvPr id="12" name="Shape 10"/>
          <p:cNvSpPr/>
          <p:nvPr/>
        </p:nvSpPr>
        <p:spPr>
          <a:xfrm>
            <a:off x="457200" y="3328416"/>
            <a:ext cx="411480" cy="411480"/>
          </a:xfrm>
          <a:prstGeom prst="ellipse">
            <a:avLst/>
          </a:prstGeom>
          <a:solidFill>
            <a:schemeClr val="accent1"/>
          </a:solidFill>
          <a:ln w="12700">
            <a:solidFill>
              <a:schemeClr val="accent1"/>
            </a:solidFill>
            <a:prstDash val="solid"/>
          </a:ln>
        </p:spPr>
      </p:sp>
      <p:sp>
        <p:nvSpPr>
          <p:cNvPr id="13" name="Text 11"/>
          <p:cNvSpPr txBox="1"/>
          <p:nvPr/>
        </p:nvSpPr>
        <p:spPr>
          <a:xfrm>
            <a:off x="457200" y="3328416"/>
            <a:ext cx="41148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600" b="1" dirty="0">
                <a:solidFill>
                  <a:schemeClr val="bg1"/>
                </a:solidFill>
              </a:rPr>
              <a:t>4</a:t>
            </a:r>
            <a:endParaRPr lang="en-US" sz="1600" dirty="0"/>
          </a:p>
        </p:txBody>
      </p:sp>
      <p:sp>
        <p:nvSpPr>
          <p:cNvPr id="14" name="Text 12"/>
          <p:cNvSpPr txBox="1"/>
          <p:nvPr/>
        </p:nvSpPr>
        <p:spPr>
          <a:xfrm>
            <a:off x="1051560" y="3273552"/>
            <a:ext cx="7635240" cy="67665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500" b="1" dirty="0">
                <a:solidFill>
                  <a:schemeClr val="tx1"/>
                </a:solidFill>
              </a:rPr>
              <a:t>Result: almost perfect</a:t>
            </a:r>
            <a:endParaRPr lang="en-US" sz="1500" dirty="0"/>
          </a:p>
          <a:p>
            <a:pPr indent="0" marL="0">
              <a:buNone/>
            </a:pPr>
            <a:r>
              <a:rPr lang="en-US" sz="1300" dirty="0">
                <a:solidFill>
                  <a:schemeClr val="tx2"/>
                </a:solidFill>
              </a:rPr>
              <a:t>Off by only one day in about 3,000 years</a:t>
            </a:r>
            <a:endParaRPr lang="en-US" sz="15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229600" y="4754880"/>
            <a:ext cx="45720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0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3</a:t>
            </a:fld>
            <a:endParaRPr lang="en-US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>
            <p:ph idx="100" type="title" hasCustomPrompt="1"/>
          </p:nvPr>
        </p:nvSpPr>
        <p:spPr>
          <a:xfrm>
            <a:off x="457200" y="274320"/>
            <a:ext cx="8229600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3000" b="1" dirty="0">
                <a:solidFill>
                  <a:schemeClr val="tx1"/>
                </a:solidFill>
              </a:rPr>
              <a:t>The missing days</a:t>
            </a:r>
            <a:endParaRPr lang="en-US" sz="3000" dirty="0"/>
          </a:p>
        </p:txBody>
      </p:sp>
      <p:graphicFrame>
        <p:nvGraphicFramePr>
          <p:cNvPr id="5" name="Table 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79011935"/>
              </p:ext>
            </p:extLst>
          </p:nvPr>
        </p:nvGraphicFramePr>
        <p:xfrm>
          <a:off x="457200" y="1143000"/>
          <a:ext cx="8229600" cy="914400"/>
        </p:xfrm>
        <a:graphic>
          <a:graphicData uri="http://schemas.openxmlformats.org/drawingml/2006/table">
            <a:tbl>
              <a:tblPr/>
              <a:tblGrid>
                <a:gridCol w="2377440"/>
                <a:gridCol w="2377440"/>
                <a:gridCol w="3474720"/>
              </a:tblGrid>
              <a:tr h="420624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300" b="1" dirty="0">
                          <a:solidFill>
                            <a:schemeClr val="bg1"/>
                          </a:solidFill>
                        </a:rPr>
                        <a:t>Year</a:t>
                      </a:r>
                      <a:endParaRPr lang="en-US" sz="1300" dirty="0"/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C9D6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6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6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6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300" b="1" dirty="0">
                          <a:solidFill>
                            <a:schemeClr val="bg1"/>
                          </a:solidFill>
                        </a:rPr>
                        <a:t>Who</a:t>
                      </a:r>
                      <a:endParaRPr lang="en-US" sz="1300" dirty="0"/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C9D6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6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6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6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300" b="1" dirty="0">
                          <a:solidFill>
                            <a:schemeClr val="bg1"/>
                          </a:solidFill>
                        </a:rPr>
                        <a:t>What happened</a:t>
                      </a:r>
                      <a:endParaRPr lang="en-US" sz="1300" dirty="0"/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C9D6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6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6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6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/>
                    </a:solidFill>
                  </a:tcPr>
                </a:tc>
              </a:tr>
              <a:tr h="420624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300" b="1" dirty="0">
                          <a:solidFill>
                            <a:schemeClr val="tx1"/>
                          </a:solidFill>
                        </a:rPr>
                        <a:t>46 BC</a:t>
                      </a:r>
                      <a:endParaRPr lang="en-US" sz="1300" dirty="0"/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C9D6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6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6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6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300" dirty="0">
                          <a:solidFill>
                            <a:schemeClr val="tx1"/>
                          </a:solidFill>
                        </a:rPr>
                        <a:t>Julius Caesar</a:t>
                      </a:r>
                      <a:endParaRPr lang="en-US" sz="1300" dirty="0"/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C9D6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6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6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6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300" dirty="0">
                          <a:solidFill>
                            <a:schemeClr val="tx1"/>
                          </a:solidFill>
                        </a:rPr>
                        <a:t>Started a leap day every 4 years</a:t>
                      </a:r>
                      <a:endParaRPr lang="en-US" sz="1300" dirty="0"/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C9D6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6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6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6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  <a:tr h="420624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300" b="1" dirty="0">
                          <a:solidFill>
                            <a:schemeClr val="tx1"/>
                          </a:solidFill>
                        </a:rPr>
                        <a:t>1582</a:t>
                      </a:r>
                      <a:endParaRPr lang="en-US" sz="1300" dirty="0"/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C9D6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6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6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6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300" dirty="0">
                          <a:solidFill>
                            <a:schemeClr val="tx1"/>
                          </a:solidFill>
                        </a:rPr>
                        <a:t>Pope Gregory XIII</a:t>
                      </a:r>
                      <a:endParaRPr lang="en-US" sz="1300" dirty="0"/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C9D6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6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6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6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300" dirty="0">
                          <a:solidFill>
                            <a:schemeClr val="tx1"/>
                          </a:solidFill>
                        </a:rPr>
                        <a:t>Thursday, Oct. 4 was followed by Friday, Oct. 15</a:t>
                      </a:r>
                      <a:endParaRPr lang="en-US" sz="1300" dirty="0"/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C9D6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6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6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6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  <a:tr h="420624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300" b="1" dirty="0">
                          <a:solidFill>
                            <a:schemeClr val="tx1"/>
                          </a:solidFill>
                        </a:rPr>
                        <a:t>1752</a:t>
                      </a:r>
                      <a:endParaRPr lang="en-US" sz="1300" dirty="0"/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C9D6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6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6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6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300" dirty="0">
                          <a:solidFill>
                            <a:schemeClr val="tx1"/>
                          </a:solidFill>
                        </a:rPr>
                        <a:t>Britain and the colonies</a:t>
                      </a:r>
                      <a:endParaRPr lang="en-US" sz="1300" dirty="0"/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C9D6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6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6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6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300" dirty="0">
                          <a:solidFill>
                            <a:schemeClr val="tx1"/>
                          </a:solidFill>
                        </a:rPr>
                        <a:t>Sept. 2 was followed by Sept. 14</a:t>
                      </a:r>
                      <a:endParaRPr lang="en-US" sz="1300" dirty="0"/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C9D6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6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6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6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</a:tbl>
          </a:graphicData>
        </a:graphic>
      </p:graphicFrame>
      <p:sp>
        <p:nvSpPr>
          <p:cNvPr id="4" name="Text 1"/>
          <p:cNvSpPr txBox="1"/>
          <p:nvPr/>
        </p:nvSpPr>
        <p:spPr>
          <a:xfrm>
            <a:off x="457200" y="2962656"/>
            <a:ext cx="822960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00" dirty="0">
                <a:solidFill>
                  <a:schemeClr val="tx2"/>
                </a:solidFill>
              </a:rPr>
              <a:t>George Washington was born Feb. 11, 1731 on the old calendar; we celebrate Feb. 22 on the new one.</a:t>
            </a:r>
            <a:endParaRPr lang="en-US" sz="14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229600" y="4754880"/>
            <a:ext cx="45720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0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4</a:t>
            </a:fld>
            <a:endParaRPr lang="en-US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>
            <p:ph idx="100" type="title" hasCustomPrompt="1"/>
          </p:nvPr>
        </p:nvSpPr>
        <p:spPr>
          <a:xfrm>
            <a:off x="548640" y="1280160"/>
            <a:ext cx="8046720" cy="146304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buNone/>
            </a:pPr>
            <a:r>
              <a:rPr lang="en-US" sz="3800" b="1" dirty="0">
                <a:solidFill>
                  <a:schemeClr val="bg1"/>
                </a:solidFill>
              </a:rPr>
              <a:t>Remember</a:t>
            </a:r>
            <a:endParaRPr lang="en-US" sz="3800" dirty="0"/>
          </a:p>
        </p:txBody>
      </p:sp>
      <p:sp>
        <p:nvSpPr>
          <p:cNvPr id="3" name="Text 0"/>
          <p:cNvSpPr/>
          <p:nvPr>
            <p:ph idx="101" type="body" hasCustomPrompt="1"/>
          </p:nvPr>
        </p:nvSpPr>
        <p:spPr>
          <a:xfrm>
            <a:off x="548640" y="2880360"/>
            <a:ext cx="8046720" cy="11887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1800" dirty="0">
                <a:solidFill>
                  <a:schemeClr val="accent5"/>
                </a:solidFill>
              </a:rPr>
              <a:t>Next skipped leap year: 2100.</a:t>
            </a:r>
            <a:endParaRPr lang="en-US" sz="18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Field Radio">
  <a:themeElements>
    <a:clrScheme name="Field Radio">
      <a:dk1>
        <a:srgbClr val="1E2A22"/>
      </a:dk1>
      <a:lt1>
        <a:srgbClr val="FFFFFF"/>
      </a:lt1>
      <a:dk2>
        <a:srgbClr val="3E4A40"/>
      </a:dk2>
      <a:lt2>
        <a:srgbClr val="EEF2EC"/>
      </a:lt2>
      <a:accent1>
        <a:srgbClr val="E8772E"/>
      </a:accent1>
      <a:accent2>
        <a:srgbClr val="4F6B45"/>
      </a:accent2>
      <a:accent3>
        <a:srgbClr val="8FA67F"/>
      </a:accent3>
      <a:accent4>
        <a:srgbClr val="2F4A3A"/>
      </a:accent4>
      <a:accent5>
        <a:srgbClr val="C9D6C0"/>
      </a:accent5>
      <a:accent6>
        <a:srgbClr val="B23A2E"/>
      </a:accent6>
      <a:hlink>
        <a:srgbClr val="2F6B8F"/>
      </a:hlink>
      <a:folHlink>
        <a:srgbClr val="6B4F8F"/>
      </a:folHlink>
    </a:clrScheme>
    <a:fontScheme name="Field Radio">
      <a:majorFont>
        <a:latin typeface="Cambria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5</Slides>
  <Notes>5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5</vt:i4>
      </vt:variant>
    </vt:vector>
  </HeadingPairs>
  <TitlesOfParts>
    <vt:vector size="8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Why We Have Leap Years</dc:title>
  <dc:subject>PptxGenJS Presentation</dc:subject>
  <dc:creator>PptxGenJS</dc:creator>
  <cp:lastModifiedBy>PptxGenJS</cp:lastModifiedBy>
  <cp:revision>1</cp:revision>
  <dcterms:created xsi:type="dcterms:W3CDTF">2026-10-22T21:10:34Z</dcterms:created>
  <dcterms:modified xsi:type="dcterms:W3CDTF">2026-10-22T21:10:34Z</dcterms:modified>
</cp:coreProperties>
</file>