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502920" cy="502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118872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Black Holes and the Nature of Space-Time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48640" y="288036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gravity wins, light can't escape and time slows down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a black hole forms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515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05840" y="97840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giant star runs out of fuel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times heavier than the Sun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764792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76479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005840" y="169164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core collapses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Gravity crushes it inward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2478024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0" name="Text 8"/>
          <p:cNvSpPr/>
          <p:nvPr/>
        </p:nvSpPr>
        <p:spPr>
          <a:xfrm>
            <a:off x="457200" y="24780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05840" y="2404872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event horizon forms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point of no return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3191256"/>
            <a:ext cx="384048" cy="384048"/>
          </a:xfrm>
          <a:prstGeom prst="ellipse">
            <a:avLst/>
          </a:prstGeom>
          <a:solidFill>
            <a:srgbClr val="E8772E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319125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05840" y="3118104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Nothing comes back out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matter, not light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17920" y="1005840"/>
            <a:ext cx="2468880" cy="2651760"/>
          </a:xfrm>
          <a:prstGeom prst="roundRect">
            <a:avLst>
              <a:gd name="adj" fmla="val 2222"/>
            </a:avLst>
          </a:prstGeom>
          <a:solidFill>
            <a:srgbClr val="4F6B45"/>
          </a:solidFill>
          <a:ln/>
        </p:spPr>
      </p:sp>
      <p:sp>
        <p:nvSpPr>
          <p:cNvPr id="16" name="Text 14"/>
          <p:cNvSpPr/>
          <p:nvPr/>
        </p:nvSpPr>
        <p:spPr>
          <a:xfrm>
            <a:off x="6355080" y="1143000"/>
            <a:ext cx="21945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horizon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surface, just the boundary past which escape is impossible.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3 of 25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Milestones</a:t>
            </a:r>
            <a:endParaRPr lang="en-US" sz="24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Discovery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22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1915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Einstein's general relativity describes gravity as curved space-time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LIGO detects gravitational waves from two black holes merging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First image of a black hole, in galaxy M87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E2A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Image of Sagittarius A*, the black hole at our galaxy's center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0632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Sagittarius A* holds about 4 million times the Sun's mass.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3 of 25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A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Gravity bends time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41732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" y="1572768"/>
            <a:ext cx="329184" cy="329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Clocks run slower near mass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passes a bit slower closer to Earth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663440" y="105156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8" name="Shape 5"/>
          <p:cNvSpPr/>
          <p:nvPr/>
        </p:nvSpPr>
        <p:spPr>
          <a:xfrm>
            <a:off x="4846320" y="141732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572768"/>
            <a:ext cx="329184" cy="3291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669280" y="132588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GPS must correct for it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the fix, positions would drift miles a day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2" name="Shape 8"/>
          <p:cNvSpPr/>
          <p:nvPr/>
        </p:nvSpPr>
        <p:spPr>
          <a:xfrm>
            <a:off x="640080" y="2926080"/>
            <a:ext cx="640080" cy="640080"/>
          </a:xfrm>
          <a:prstGeom prst="ellipse">
            <a:avLst/>
          </a:prstGeom>
          <a:solidFill>
            <a:srgbClr val="4F6B45"/>
          </a:solidFill>
          <a:ln/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3081528"/>
            <a:ext cx="329184" cy="32918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46304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Extreme near a black hole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nearly stops at the horizon, as seen from far away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663440" y="2560320"/>
            <a:ext cx="4023360" cy="1325880"/>
          </a:xfrm>
          <a:prstGeom prst="roundRect">
            <a:avLst>
              <a:gd name="adj" fmla="val 4138"/>
            </a:avLst>
          </a:prstGeom>
          <a:solidFill>
            <a:srgbClr val="EEF2EC"/>
          </a:solidFill>
          <a:ln/>
        </p:spPr>
      </p:sp>
      <p:sp>
        <p:nvSpPr>
          <p:cNvPr id="16" name="Shape 11"/>
          <p:cNvSpPr/>
          <p:nvPr/>
        </p:nvSpPr>
        <p:spPr>
          <a:xfrm>
            <a:off x="4846320" y="2926080"/>
            <a:ext cx="640080" cy="640080"/>
          </a:xfrm>
          <a:prstGeom prst="ellipse">
            <a:avLst/>
          </a:prstGeom>
          <a:solidFill>
            <a:srgbClr val="E8772E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1768" y="30815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669280" y="2834640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E2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Squeeze Earth</a:t>
            </a:r>
            <a:endParaRPr lang="en-US" sz="1300" dirty="0"/>
          </a:p>
          <a:p>
            <a:pPr indent="0" marL="0">
              <a:buNone/>
            </a:pPr>
            <a:r>
              <a:rPr lang="en-US" sz="11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would become a black hole under an inch across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NASA; Event Horizon Telescope; LIGO</a:t>
            </a:r>
            <a:endParaRPr lang="en-US" sz="800" dirty="0"/>
          </a:p>
        </p:txBody>
      </p:sp>
      <p:sp>
        <p:nvSpPr>
          <p:cNvPr id="20" name="Text 14"/>
          <p:cNvSpPr/>
          <p:nvPr/>
        </p:nvSpPr>
        <p:spPr>
          <a:xfrm>
            <a:off x="457200" y="4754880"/>
            <a:ext cx="3657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Questions · 3 of 25</a:t>
            </a:r>
            <a:endParaRPr lang="en-US" sz="800" dirty="0"/>
          </a:p>
        </p:txBody>
      </p:sp>
      <p:sp>
        <p:nvSpPr>
          <p:cNvPr id="21" name="Text 15"/>
          <p:cNvSpPr/>
          <p:nvPr/>
        </p:nvSpPr>
        <p:spPr>
          <a:xfrm>
            <a:off x="8229600" y="4754880"/>
            <a:ext cx="457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A56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2A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46304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Remember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5D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 holes show that gravity bends both space and time, and your phone's GPS proves it every day.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Holes and the Nature of Space-Time</dc:title>
  <dc:subject>PptxGenJS Presentation</dc:subject>
  <dc:creator>PptxGenJS</dc:creator>
  <cp:lastModifiedBy>PptxGenJS</cp:lastModifiedBy>
  <cp:revision>1</cp:revision>
  <dcterms:created xsi:type="dcterms:W3CDTF">2026-10-25T02:20:10Z</dcterms:created>
  <dcterms:modified xsi:type="dcterms:W3CDTF">2026-10-25T02:20:10Z</dcterms:modified>
</cp:coreProperties>
</file>