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A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02920"/>
            <a:ext cx="502920" cy="5029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118872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the Global Economy Actually Works</a:t>
            </a:r>
            <a:endParaRPr lang="en-US" sz="3600" dirty="0"/>
          </a:p>
        </p:txBody>
      </p:sp>
      <p:sp>
        <p:nvSpPr>
          <p:cNvPr id="4" name="Text 1"/>
          <p:cNvSpPr/>
          <p:nvPr/>
        </p:nvSpPr>
        <p:spPr>
          <a:xfrm>
            <a:off x="548640" y="288036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5D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Money, banks, inflation, trade and the business cycle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building blocks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5156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4" name="Shape 2"/>
          <p:cNvSpPr/>
          <p:nvPr/>
        </p:nvSpPr>
        <p:spPr>
          <a:xfrm>
            <a:off x="640080" y="1417320"/>
            <a:ext cx="640080" cy="640080"/>
          </a:xfrm>
          <a:prstGeom prst="ellipse">
            <a:avLst/>
          </a:prstGeom>
          <a:solidFill>
            <a:srgbClr val="E8772E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5528" y="1572768"/>
            <a:ext cx="329184" cy="32918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463040" y="132588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Money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trusted way to trade, save and measure value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4663440" y="105156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8" name="Shape 5"/>
          <p:cNvSpPr/>
          <p:nvPr/>
        </p:nvSpPr>
        <p:spPr>
          <a:xfrm>
            <a:off x="4846320" y="1417320"/>
            <a:ext cx="640080" cy="640080"/>
          </a:xfrm>
          <a:prstGeom prst="ellipse">
            <a:avLst/>
          </a:prstGeom>
          <a:solidFill>
            <a:srgbClr val="4F6B45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1768" y="1572768"/>
            <a:ext cx="329184" cy="329184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669280" y="132588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Banks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 deposits and make loans, which creates new money</a:t>
            </a:r>
            <a:endParaRPr lang="en-US" sz="1300" dirty="0"/>
          </a:p>
        </p:txBody>
      </p:sp>
      <p:sp>
        <p:nvSpPr>
          <p:cNvPr id="11" name="Shape 7"/>
          <p:cNvSpPr/>
          <p:nvPr/>
        </p:nvSpPr>
        <p:spPr>
          <a:xfrm>
            <a:off x="457200" y="256032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12" name="Shape 8"/>
          <p:cNvSpPr/>
          <p:nvPr/>
        </p:nvSpPr>
        <p:spPr>
          <a:xfrm>
            <a:off x="640080" y="2926080"/>
            <a:ext cx="640080" cy="640080"/>
          </a:xfrm>
          <a:prstGeom prst="ellipse">
            <a:avLst/>
          </a:prstGeom>
          <a:solidFill>
            <a:srgbClr val="4F6B45"/>
          </a:solidFill>
          <a:ln/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528" y="3081528"/>
            <a:ext cx="329184" cy="329184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463040" y="283464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Central banks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Like the Federal Reserve, set interest rates</a:t>
            </a:r>
            <a:endParaRPr lang="en-US" sz="1300" dirty="0"/>
          </a:p>
        </p:txBody>
      </p:sp>
      <p:sp>
        <p:nvSpPr>
          <p:cNvPr id="15" name="Shape 10"/>
          <p:cNvSpPr/>
          <p:nvPr/>
        </p:nvSpPr>
        <p:spPr>
          <a:xfrm>
            <a:off x="4663440" y="256032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16" name="Shape 11"/>
          <p:cNvSpPr/>
          <p:nvPr/>
        </p:nvSpPr>
        <p:spPr>
          <a:xfrm>
            <a:off x="4846320" y="2926080"/>
            <a:ext cx="640080" cy="640080"/>
          </a:xfrm>
          <a:prstGeom prst="ellipse">
            <a:avLst/>
          </a:prstGeom>
          <a:solidFill>
            <a:srgbClr val="E8772E"/>
          </a:solidFill>
          <a:ln/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1768" y="3081528"/>
            <a:ext cx="329184" cy="329184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5669280" y="283464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Trade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Countries specialize and swap what they make best</a:t>
            </a:r>
            <a:endParaRPr lang="en-US" sz="1300" dirty="0"/>
          </a:p>
        </p:txBody>
      </p:sp>
      <p:sp>
        <p:nvSpPr>
          <p:cNvPr id="19" name="Text 13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 Questions · 22 of 25</a:t>
            </a:r>
            <a:endParaRPr lang="en-US" sz="800" dirty="0"/>
          </a:p>
        </p:txBody>
      </p:sp>
      <p:sp>
        <p:nvSpPr>
          <p:cNvPr id="20" name="Text 14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business cycle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51560"/>
            <a:ext cx="384048" cy="384048"/>
          </a:xfrm>
          <a:prstGeom prst="ellipse">
            <a:avLst/>
          </a:prstGeom>
          <a:solidFill>
            <a:srgbClr val="E8772E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05156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1005840" y="978408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Expansion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Jobs and spending grow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1764792"/>
            <a:ext cx="384048" cy="384048"/>
          </a:xfrm>
          <a:prstGeom prst="ellipse">
            <a:avLst/>
          </a:prstGeom>
          <a:solidFill>
            <a:srgbClr val="E8772E"/>
          </a:solidFill>
          <a:ln/>
        </p:spPr>
      </p:sp>
      <p:sp>
        <p:nvSpPr>
          <p:cNvPr id="7" name="Text 5"/>
          <p:cNvSpPr/>
          <p:nvPr/>
        </p:nvSpPr>
        <p:spPr>
          <a:xfrm>
            <a:off x="457200" y="1764792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005840" y="1691640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Peak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Prices and borrowing run high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57200" y="2478024"/>
            <a:ext cx="384048" cy="384048"/>
          </a:xfrm>
          <a:prstGeom prst="ellipse">
            <a:avLst/>
          </a:prstGeom>
          <a:solidFill>
            <a:srgbClr val="E8772E"/>
          </a:solidFill>
          <a:ln/>
        </p:spPr>
      </p:sp>
      <p:sp>
        <p:nvSpPr>
          <p:cNvPr id="10" name="Text 8"/>
          <p:cNvSpPr/>
          <p:nvPr/>
        </p:nvSpPr>
        <p:spPr>
          <a:xfrm>
            <a:off x="457200" y="2478024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1005840" y="2404872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Recession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Spending and jobs shrink for a while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3191256"/>
            <a:ext cx="384048" cy="384048"/>
          </a:xfrm>
          <a:prstGeom prst="ellipse">
            <a:avLst/>
          </a:prstGeom>
          <a:solidFill>
            <a:srgbClr val="E8772E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3191256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1005840" y="3118104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Recovery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Growth returns, often helped by lower rates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17920" y="1005840"/>
            <a:ext cx="2468880" cy="2651760"/>
          </a:xfrm>
          <a:prstGeom prst="roundRect">
            <a:avLst>
              <a:gd name="adj" fmla="val 2222"/>
            </a:avLst>
          </a:prstGeom>
          <a:solidFill>
            <a:srgbClr val="4F6B45"/>
          </a:solidFill>
          <a:ln/>
        </p:spPr>
      </p:sp>
      <p:sp>
        <p:nvSpPr>
          <p:cNvPr id="16" name="Text 14"/>
          <p:cNvSpPr/>
          <p:nvPr/>
        </p:nvSpPr>
        <p:spPr>
          <a:xfrm>
            <a:off x="6355080" y="1143000"/>
            <a:ext cx="219456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Inflation</a:t>
            </a:r>
            <a:endParaRPr lang="en-US" sz="1500" dirty="0"/>
          </a:p>
          <a:p>
            <a:pPr indent="0" marL="0">
              <a:buNone/>
            </a:pPr>
            <a:r>
              <a:rPr lang="en-US" sz="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500" dirty="0"/>
          </a:p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prices rise across the economy, each dollar buys less. The Federal Reserve aims for about 2% a year.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 Questions · 22 of 25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Key terms</a:t>
            </a:r>
            <a:endParaRPr lang="en-US" sz="24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05840"/>
          <a:ext cx="8229600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493776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Term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2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Meaning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22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GDP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total value of goods and services a country produces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Interest rate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price of borrowing money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Inflation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general rise in prices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Compound interest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Earning interest on past interest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457200" y="306324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general education, not financial advice.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57200" y="44348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Federal Reserve; U.S. Bureau of Economic Analysis</a:t>
            </a:r>
            <a:endParaRPr lang="en-US" sz="800" dirty="0"/>
          </a:p>
        </p:txBody>
      </p:sp>
      <p:sp>
        <p:nvSpPr>
          <p:cNvPr id="6" name="Text 3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 Questions · 22 of 25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E2A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46304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Remember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548640" y="224028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5D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Economies run on trust, trade and credit; interest rates and inflation connect a family budget to the whole world.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the Global Economy Actually Works</dc:title>
  <dc:subject>PptxGenJS Presentation</dc:subject>
  <dc:creator>PptxGenJS</dc:creator>
  <cp:lastModifiedBy>PptxGenJS</cp:lastModifiedBy>
  <cp:revision>1</cp:revision>
  <dcterms:created xsi:type="dcterms:W3CDTF">2026-10-25T02:20:10Z</dcterms:created>
  <dcterms:modified xsi:type="dcterms:W3CDTF">2026-10-25T02:20:10Z</dcterms:modified>
</cp:coreProperties>
</file>