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A2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502920"/>
            <a:ext cx="502920" cy="50292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48640" y="118872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Phonetics and Radio Words</a:t>
            </a:r>
            <a:endParaRPr lang="en-US" sz="3600" dirty="0"/>
          </a:p>
        </p:txBody>
      </p:sp>
      <p:sp>
        <p:nvSpPr>
          <p:cNvPr id="4" name="Text 1"/>
          <p:cNvSpPr/>
          <p:nvPr/>
        </p:nvSpPr>
        <p:spPr>
          <a:xfrm>
            <a:off x="548640" y="2880360"/>
            <a:ext cx="804672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5DDD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Say it so it can't be misheard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A2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phonetic alphabet</a:t>
            </a:r>
            <a:endParaRPr lang="en-US" sz="2400" dirty="0"/>
          </a:p>
        </p:txBody>
      </p:sp>
      <p:graphicFrame>
        <p:nvGraphicFramePr>
          <p:cNvPr id="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005840"/>
          <a:ext cx="8229600" cy="914400"/>
        </p:xfrm>
        <a:graphic>
          <a:graphicData uri="http://schemas.openxmlformats.org/drawingml/2006/table">
            <a:tbl>
              <a:tblPr/>
              <a:tblGrid>
                <a:gridCol w="3291840"/>
                <a:gridCol w="4937760"/>
              </a:tblGrid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Letters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A2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Words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A22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1E2A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A–F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E2A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Alfa, Bravo, Charlie, Delta, Echo, Foxtrot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1E2A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G–L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E2A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Golf, Hotel, India, Juliet, Kilo, Lima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1E2A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M–R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E2A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Mike, November, Oscar, Papa, Quebec, Romeo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1E2A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S–X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E2A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Sierra, Tango, Uniform, Victor, Whiskey, X-ray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1E2A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Y–Z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E2A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Yankee, Zulu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Text 1"/>
          <p:cNvSpPr/>
          <p:nvPr/>
        </p:nvSpPr>
        <p:spPr>
          <a:xfrm>
            <a:off x="457200" y="3429000"/>
            <a:ext cx="8229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E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W4JUM is said 'Whiskey Four Juliet Uniform Mike'.</a:t>
            </a:r>
            <a:endParaRPr lang="en-US" sz="1200" dirty="0"/>
          </a:p>
        </p:txBody>
      </p:sp>
      <p:sp>
        <p:nvSpPr>
          <p:cNvPr id="5" name="Text 2"/>
          <p:cNvSpPr/>
          <p:nvPr/>
        </p:nvSpPr>
        <p:spPr>
          <a:xfrm>
            <a:off x="457200" y="4754880"/>
            <a:ext cx="36576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Ham Family Series · 10 of 15</a:t>
            </a:r>
            <a:endParaRPr lang="en-US" sz="800" dirty="0"/>
          </a:p>
        </p:txBody>
      </p:sp>
      <p:sp>
        <p:nvSpPr>
          <p:cNvPr id="6" name="Text 3"/>
          <p:cNvSpPr/>
          <p:nvPr/>
        </p:nvSpPr>
        <p:spPr>
          <a:xfrm>
            <a:off x="8229600" y="4754880"/>
            <a:ext cx="4572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A2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Radio words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457200" y="1051560"/>
            <a:ext cx="4023360" cy="1325880"/>
          </a:xfrm>
          <a:prstGeom prst="roundRect">
            <a:avLst>
              <a:gd name="adj" fmla="val 4138"/>
            </a:avLst>
          </a:prstGeom>
          <a:solidFill>
            <a:srgbClr val="EEF2EC"/>
          </a:solidFill>
          <a:ln/>
        </p:spPr>
      </p:sp>
      <p:sp>
        <p:nvSpPr>
          <p:cNvPr id="4" name="Shape 2"/>
          <p:cNvSpPr/>
          <p:nvPr/>
        </p:nvSpPr>
        <p:spPr>
          <a:xfrm>
            <a:off x="640080" y="1417320"/>
            <a:ext cx="640080" cy="640080"/>
          </a:xfrm>
          <a:prstGeom prst="ellipse">
            <a:avLst/>
          </a:prstGeom>
          <a:solidFill>
            <a:srgbClr val="E8772E"/>
          </a:solidFill>
          <a:ln/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95528" y="1572768"/>
            <a:ext cx="329184" cy="329184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1463040" y="1325880"/>
            <a:ext cx="28803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1E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Copy</a:t>
            </a:r>
            <a:endParaRPr lang="en-US" sz="1300" dirty="0"/>
          </a:p>
          <a:p>
            <a:pPr indent="0" marL="0">
              <a:buNone/>
            </a:pPr>
            <a:r>
              <a:rPr lang="en-US" sz="11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 heard and understood</a:t>
            </a:r>
            <a:endParaRPr lang="en-US" sz="1300" dirty="0"/>
          </a:p>
        </p:txBody>
      </p:sp>
      <p:sp>
        <p:nvSpPr>
          <p:cNvPr id="7" name="Shape 4"/>
          <p:cNvSpPr/>
          <p:nvPr/>
        </p:nvSpPr>
        <p:spPr>
          <a:xfrm>
            <a:off x="4663440" y="1051560"/>
            <a:ext cx="4023360" cy="1325880"/>
          </a:xfrm>
          <a:prstGeom prst="roundRect">
            <a:avLst>
              <a:gd name="adj" fmla="val 4138"/>
            </a:avLst>
          </a:prstGeom>
          <a:solidFill>
            <a:srgbClr val="EEF2EC"/>
          </a:solidFill>
          <a:ln/>
        </p:spPr>
      </p:sp>
      <p:sp>
        <p:nvSpPr>
          <p:cNvPr id="8" name="Shape 5"/>
          <p:cNvSpPr/>
          <p:nvPr/>
        </p:nvSpPr>
        <p:spPr>
          <a:xfrm>
            <a:off x="4846320" y="1417320"/>
            <a:ext cx="640080" cy="640080"/>
          </a:xfrm>
          <a:prstGeom prst="ellipse">
            <a:avLst/>
          </a:prstGeom>
          <a:solidFill>
            <a:srgbClr val="4F6B45"/>
          </a:solidFill>
          <a:ln/>
        </p:spPr>
      </p:sp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1768" y="1572768"/>
            <a:ext cx="329184" cy="329184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5669280" y="1325880"/>
            <a:ext cx="28803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1E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Over</a:t>
            </a:r>
            <a:endParaRPr lang="en-US" sz="1300" dirty="0"/>
          </a:p>
          <a:p>
            <a:pPr indent="0" marL="0">
              <a:buNone/>
            </a:pPr>
            <a:r>
              <a:rPr lang="en-US" sz="11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I'm done; your turn</a:t>
            </a:r>
            <a:endParaRPr lang="en-US" sz="1300" dirty="0"/>
          </a:p>
        </p:txBody>
      </p:sp>
      <p:sp>
        <p:nvSpPr>
          <p:cNvPr id="11" name="Shape 7"/>
          <p:cNvSpPr/>
          <p:nvPr/>
        </p:nvSpPr>
        <p:spPr>
          <a:xfrm>
            <a:off x="457200" y="2560320"/>
            <a:ext cx="4023360" cy="1325880"/>
          </a:xfrm>
          <a:prstGeom prst="roundRect">
            <a:avLst>
              <a:gd name="adj" fmla="val 4138"/>
            </a:avLst>
          </a:prstGeom>
          <a:solidFill>
            <a:srgbClr val="EEF2EC"/>
          </a:solidFill>
          <a:ln/>
        </p:spPr>
      </p:sp>
      <p:sp>
        <p:nvSpPr>
          <p:cNvPr id="12" name="Shape 8"/>
          <p:cNvSpPr/>
          <p:nvPr/>
        </p:nvSpPr>
        <p:spPr>
          <a:xfrm>
            <a:off x="640080" y="2926080"/>
            <a:ext cx="640080" cy="640080"/>
          </a:xfrm>
          <a:prstGeom prst="ellipse">
            <a:avLst/>
          </a:prstGeom>
          <a:solidFill>
            <a:srgbClr val="4F6B45"/>
          </a:solidFill>
          <a:ln/>
        </p:spPr>
      </p:sp>
      <p:pic>
        <p:nvPicPr>
          <p:cNvPr id="13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5528" y="3081528"/>
            <a:ext cx="329184" cy="329184"/>
          </a:xfrm>
          <a:prstGeom prst="rect">
            <a:avLst/>
          </a:prstGeom>
        </p:spPr>
      </p:pic>
      <p:sp>
        <p:nvSpPr>
          <p:cNvPr id="14" name="Text 9"/>
          <p:cNvSpPr/>
          <p:nvPr/>
        </p:nvSpPr>
        <p:spPr>
          <a:xfrm>
            <a:off x="1463040" y="2834640"/>
            <a:ext cx="28803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1E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Clear</a:t>
            </a:r>
            <a:endParaRPr lang="en-US" sz="1300" dirty="0"/>
          </a:p>
          <a:p>
            <a:pPr indent="0" marL="0">
              <a:buNone/>
            </a:pPr>
            <a:r>
              <a:rPr lang="en-US" sz="11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I'm finished and leaving the frequency</a:t>
            </a:r>
            <a:endParaRPr lang="en-US" sz="1300" dirty="0"/>
          </a:p>
        </p:txBody>
      </p:sp>
      <p:sp>
        <p:nvSpPr>
          <p:cNvPr id="15" name="Shape 10"/>
          <p:cNvSpPr/>
          <p:nvPr/>
        </p:nvSpPr>
        <p:spPr>
          <a:xfrm>
            <a:off x="4663440" y="2560320"/>
            <a:ext cx="4023360" cy="1325880"/>
          </a:xfrm>
          <a:prstGeom prst="roundRect">
            <a:avLst>
              <a:gd name="adj" fmla="val 4138"/>
            </a:avLst>
          </a:prstGeom>
          <a:solidFill>
            <a:srgbClr val="EEF2EC"/>
          </a:solidFill>
          <a:ln/>
        </p:spPr>
      </p:sp>
      <p:sp>
        <p:nvSpPr>
          <p:cNvPr id="16" name="Shape 11"/>
          <p:cNvSpPr/>
          <p:nvPr/>
        </p:nvSpPr>
        <p:spPr>
          <a:xfrm>
            <a:off x="4846320" y="2926080"/>
            <a:ext cx="640080" cy="640080"/>
          </a:xfrm>
          <a:prstGeom prst="ellipse">
            <a:avLst/>
          </a:prstGeom>
          <a:solidFill>
            <a:srgbClr val="E8772E"/>
          </a:solidFill>
          <a:ln/>
        </p:spPr>
      </p:sp>
      <p:pic>
        <p:nvPicPr>
          <p:cNvPr id="17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01768" y="3081528"/>
            <a:ext cx="329184" cy="329184"/>
          </a:xfrm>
          <a:prstGeom prst="rect">
            <a:avLst/>
          </a:prstGeom>
        </p:spPr>
      </p:pic>
      <p:sp>
        <p:nvSpPr>
          <p:cNvPr id="18" name="Text 12"/>
          <p:cNvSpPr/>
          <p:nvPr/>
        </p:nvSpPr>
        <p:spPr>
          <a:xfrm>
            <a:off x="5669280" y="2834640"/>
            <a:ext cx="28803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1E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Say again</a:t>
            </a:r>
            <a:endParaRPr lang="en-US" sz="1300" dirty="0"/>
          </a:p>
          <a:p>
            <a:pPr indent="0" marL="0">
              <a:buNone/>
            </a:pPr>
            <a:r>
              <a:rPr lang="en-US" sz="11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Please repeat</a:t>
            </a:r>
            <a:endParaRPr lang="en-US" sz="1300" dirty="0"/>
          </a:p>
        </p:txBody>
      </p:sp>
      <p:sp>
        <p:nvSpPr>
          <p:cNvPr id="19" name="Text 13"/>
          <p:cNvSpPr/>
          <p:nvPr/>
        </p:nvSpPr>
        <p:spPr>
          <a:xfrm>
            <a:off x="457200" y="4754880"/>
            <a:ext cx="36576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Ham Family Series · 10 of 15</a:t>
            </a:r>
            <a:endParaRPr lang="en-US" sz="800" dirty="0"/>
          </a:p>
        </p:txBody>
      </p:sp>
      <p:sp>
        <p:nvSpPr>
          <p:cNvPr id="20" name="Text 14"/>
          <p:cNvSpPr/>
          <p:nvPr/>
        </p:nvSpPr>
        <p:spPr>
          <a:xfrm>
            <a:off x="8229600" y="4754880"/>
            <a:ext cx="4572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A2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Clear speech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457200" y="1005840"/>
            <a:ext cx="4023360" cy="3017520"/>
          </a:xfrm>
          <a:prstGeom prst="roundRect">
            <a:avLst>
              <a:gd name="adj" fmla="val 1818"/>
            </a:avLst>
          </a:prstGeom>
          <a:solidFill>
            <a:srgbClr val="EEF2EC"/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188720"/>
            <a:ext cx="3474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E2A2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Do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731520" y="1691640"/>
            <a:ext cx="352044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Hold the mic a few inches away</a:t>
            </a:r>
            <a:endParaRPr lang="en-US" sz="12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Pause a second after pressing PTT</a:t>
            </a:r>
            <a:endParaRPr lang="en-US" sz="12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Spell names phonetically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4663440" y="1005840"/>
            <a:ext cx="4023360" cy="3017520"/>
          </a:xfrm>
          <a:prstGeom prst="roundRect">
            <a:avLst>
              <a:gd name="adj" fmla="val 1818"/>
            </a:avLst>
          </a:prstGeom>
          <a:solidFill>
            <a:srgbClr val="4F6B45"/>
          </a:solidFill>
          <a:ln/>
        </p:spPr>
      </p:sp>
      <p:sp>
        <p:nvSpPr>
          <p:cNvPr id="7" name="Text 5"/>
          <p:cNvSpPr/>
          <p:nvPr/>
        </p:nvSpPr>
        <p:spPr>
          <a:xfrm>
            <a:off x="4937760" y="1188720"/>
            <a:ext cx="3474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Avoid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4937760" y="1691640"/>
            <a:ext cx="352044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Shouting into the mic</a:t>
            </a:r>
            <a:endParaRPr lang="en-US" sz="12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Cute made-up phonetics</a:t>
            </a:r>
            <a:endParaRPr lang="en-US" sz="12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Ten-codes and slang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457200" y="44348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Sources: ITU phonetic alphabet; ARRL operating practice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457200" y="4754880"/>
            <a:ext cx="36576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Ham Family Series · 10 of 15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8229600" y="4754880"/>
            <a:ext cx="4572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E2A2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463040"/>
            <a:ext cx="804672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Remember</a:t>
            </a:r>
            <a:endParaRPr lang="en-US" sz="3400" dirty="0"/>
          </a:p>
        </p:txBody>
      </p:sp>
      <p:sp>
        <p:nvSpPr>
          <p:cNvPr id="3" name="Text 1"/>
          <p:cNvSpPr/>
          <p:nvPr/>
        </p:nvSpPr>
        <p:spPr>
          <a:xfrm>
            <a:off x="548640" y="2240280"/>
            <a:ext cx="804672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5DDD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 the standard phonetic alphabet and plain words; clarity beats speed.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Phonetics and Radio Words</dc:title>
  <dc:subject>PptxGenJS Presentation</dc:subject>
  <dc:creator>PptxGenJS</dc:creator>
  <cp:lastModifiedBy>PptxGenJS</cp:lastModifiedBy>
  <cp:revision>1</cp:revision>
  <dcterms:created xsi:type="dcterms:W3CDTF">2026-10-25T00:54:02Z</dcterms:created>
  <dcterms:modified xsi:type="dcterms:W3CDTF">2026-10-25T00:54:02Z</dcterms:modified>
</cp:coreProperties>
</file>