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</p:sldIdLst>
  <p:notesMasterIdLst>
    <p:notesMasterId r:id="rId7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notesMaster" Target="notesMasters/notesMaster1.xml"/><Relationship Id="rId8" Type="http://schemas.openxmlformats.org/officeDocument/2006/relationships/presProps" Target="presProps.xml"/><Relationship Id="rId9" Type="http://schemas.openxmlformats.org/officeDocument/2006/relationships/viewProps" Target="viewProps.xml"/><Relationship Id="rId10" Type="http://schemas.openxmlformats.org/officeDocument/2006/relationships/theme" Target="theme/theme1.xml"/><Relationship Id="rId11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5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1E2A22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48640" y="502920"/>
            <a:ext cx="502920" cy="502920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548640" y="1188720"/>
            <a:ext cx="8046720" cy="155448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buNone/>
            </a:pPr>
            <a:r>
              <a:rPr lang="en-US" sz="3600" b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Your Family Ham Plan</a:t>
            </a:r>
            <a:endParaRPr lang="en-US" sz="3600" dirty="0"/>
          </a:p>
        </p:txBody>
      </p:sp>
      <p:sp>
        <p:nvSpPr>
          <p:cNvPr id="4" name="Text 1"/>
          <p:cNvSpPr/>
          <p:nvPr/>
        </p:nvSpPr>
        <p:spPr>
          <a:xfrm>
            <a:off x="548640" y="2880360"/>
            <a:ext cx="8046720" cy="91440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1800" dirty="0">
                <a:solidFill>
                  <a:srgbClr val="D5DDD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Put it all together: GMRS, ham and a schedule</a:t>
            </a:r>
            <a:endParaRPr lang="en-US" sz="18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57200" y="274320"/>
            <a:ext cx="822960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2400" b="1" dirty="0">
                <a:solidFill>
                  <a:srgbClr val="1E2A22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A PACE plan</a:t>
            </a:r>
            <a:endParaRPr lang="en-US" sz="2400" dirty="0"/>
          </a:p>
        </p:txBody>
      </p:sp>
      <p:graphicFrame>
        <p:nvGraphicFramePr>
          <p:cNvPr id="3" name="Table 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79011935"/>
              </p:ext>
            </p:extLst>
          </p:nvPr>
        </p:nvGraphicFramePr>
        <p:xfrm>
          <a:off x="457200" y="1005840"/>
          <a:ext cx="8229600" cy="914400"/>
        </p:xfrm>
        <a:graphic>
          <a:graphicData uri="http://schemas.openxmlformats.org/drawingml/2006/table">
            <a:tbl>
              <a:tblPr/>
              <a:tblGrid>
                <a:gridCol w="3291840"/>
                <a:gridCol w="4937760"/>
              </a:tblGrid>
              <a:tr h="36576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20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Level</a:t>
                      </a:r>
                      <a:endParaRPr lang="en-US" sz="12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9525" cap="flat" cmpd="sng" algn="ctr">
                      <a:solidFill>
                        <a:srgbClr val="C9D6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9D6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9D6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9D6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E2A22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20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Method</a:t>
                      </a:r>
                      <a:endParaRPr lang="en-US" sz="12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9525" cap="flat" cmpd="sng" algn="ctr">
                      <a:solidFill>
                        <a:srgbClr val="C9D6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9D6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9D6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9D6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E2A22"/>
                    </a:solidFill>
                  </a:tcPr>
                </a:tc>
              </a:tr>
              <a:tr h="36576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200" b="1" dirty="0">
                          <a:solidFill>
                            <a:srgbClr val="1E2A22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Primary</a:t>
                      </a:r>
                      <a:endParaRPr lang="en-US" sz="12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9525" cap="flat" cmpd="sng" algn="ctr">
                      <a:solidFill>
                        <a:srgbClr val="C9D6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9D6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9D6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9D6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200" dirty="0">
                          <a:solidFill>
                            <a:srgbClr val="1E2A22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Cell phone or text</a:t>
                      </a:r>
                      <a:endParaRPr lang="en-US" sz="12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9525" cap="flat" cmpd="sng" algn="ctr">
                      <a:solidFill>
                        <a:srgbClr val="C9D6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9D6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9D6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9D6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6576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200" b="1" dirty="0">
                          <a:solidFill>
                            <a:srgbClr val="1E2A22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Alternate</a:t>
                      </a:r>
                      <a:endParaRPr lang="en-US" sz="12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9525" cap="flat" cmpd="sng" algn="ctr">
                      <a:solidFill>
                        <a:srgbClr val="C9D6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9D6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9D6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9D6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200" dirty="0">
                          <a:solidFill>
                            <a:srgbClr val="1E2A22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GMRS family channel</a:t>
                      </a:r>
                      <a:endParaRPr lang="en-US" sz="12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9525" cap="flat" cmpd="sng" algn="ctr">
                      <a:solidFill>
                        <a:srgbClr val="C9D6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9D6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9D6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9D6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6576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200" b="1" dirty="0">
                          <a:solidFill>
                            <a:srgbClr val="1E2A22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Contingency</a:t>
                      </a:r>
                      <a:endParaRPr lang="en-US" sz="12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9525" cap="flat" cmpd="sng" algn="ctr">
                      <a:solidFill>
                        <a:srgbClr val="C9D6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9D6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9D6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9D6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200" dirty="0">
                          <a:solidFill>
                            <a:srgbClr val="1E2A22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Ham repeater: W4CAT Nashville or K5PXP Mount Nebo</a:t>
                      </a:r>
                      <a:endParaRPr lang="en-US" sz="12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9525" cap="flat" cmpd="sng" algn="ctr">
                      <a:solidFill>
                        <a:srgbClr val="C9D6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9D6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9D6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9D6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6576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200" b="1" dirty="0">
                          <a:solidFill>
                            <a:srgbClr val="1E2A22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Emergency</a:t>
                      </a:r>
                      <a:endParaRPr lang="en-US" sz="12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9525" cap="flat" cmpd="sng" algn="ctr">
                      <a:solidFill>
                        <a:srgbClr val="C9D6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9D6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9D6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9D6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200" dirty="0">
                          <a:solidFill>
                            <a:srgbClr val="1E2A22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Ham simplex 146.550, or a note at the meeting place</a:t>
                      </a:r>
                      <a:endParaRPr lang="en-US" sz="12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9525" cap="flat" cmpd="sng" algn="ctr">
                      <a:solidFill>
                        <a:srgbClr val="C9D6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9D6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9D6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9D6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sp>
        <p:nvSpPr>
          <p:cNvPr id="4" name="Text 1"/>
          <p:cNvSpPr/>
          <p:nvPr/>
        </p:nvSpPr>
        <p:spPr>
          <a:xfrm>
            <a:off x="457200" y="3063240"/>
            <a:ext cx="822960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1E2A2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Write it down and give everyone a copy.</a:t>
            </a:r>
            <a:endParaRPr lang="en-US" sz="1200" dirty="0"/>
          </a:p>
        </p:txBody>
      </p:sp>
      <p:sp>
        <p:nvSpPr>
          <p:cNvPr id="5" name="Text 2"/>
          <p:cNvSpPr/>
          <p:nvPr/>
        </p:nvSpPr>
        <p:spPr>
          <a:xfrm>
            <a:off x="457200" y="4754880"/>
            <a:ext cx="3657600" cy="2286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800" dirty="0">
                <a:solidFill>
                  <a:srgbClr val="4A564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Ham Family Series · 15 of 15</a:t>
            </a:r>
            <a:endParaRPr lang="en-US" sz="800" dirty="0"/>
          </a:p>
        </p:txBody>
      </p:sp>
      <p:sp>
        <p:nvSpPr>
          <p:cNvPr id="6" name="Text 3"/>
          <p:cNvSpPr/>
          <p:nvPr/>
        </p:nvSpPr>
        <p:spPr>
          <a:xfrm>
            <a:off x="8229600" y="4754880"/>
            <a:ext cx="457200" cy="2286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800" dirty="0">
                <a:solidFill>
                  <a:srgbClr val="4A564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</a:t>
            </a:r>
            <a:endParaRPr lang="en-US" sz="8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57200" y="274320"/>
            <a:ext cx="822960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2400" b="1" dirty="0">
                <a:solidFill>
                  <a:srgbClr val="1E2A22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Make it routine</a:t>
            </a:r>
            <a:endParaRPr lang="en-US" sz="2400" dirty="0"/>
          </a:p>
        </p:txBody>
      </p:sp>
      <p:sp>
        <p:nvSpPr>
          <p:cNvPr id="3" name="Shape 1"/>
          <p:cNvSpPr/>
          <p:nvPr/>
        </p:nvSpPr>
        <p:spPr>
          <a:xfrm>
            <a:off x="457200" y="1051560"/>
            <a:ext cx="4023360" cy="1325880"/>
          </a:xfrm>
          <a:prstGeom prst="roundRect">
            <a:avLst>
              <a:gd name="adj" fmla="val 4138"/>
            </a:avLst>
          </a:prstGeom>
          <a:solidFill>
            <a:srgbClr val="EEF2EC"/>
          </a:solidFill>
          <a:ln/>
        </p:spPr>
      </p:sp>
      <p:sp>
        <p:nvSpPr>
          <p:cNvPr id="4" name="Shape 2"/>
          <p:cNvSpPr/>
          <p:nvPr/>
        </p:nvSpPr>
        <p:spPr>
          <a:xfrm>
            <a:off x="640080" y="1417320"/>
            <a:ext cx="640080" cy="640080"/>
          </a:xfrm>
          <a:prstGeom prst="ellipse">
            <a:avLst/>
          </a:prstGeom>
          <a:solidFill>
            <a:srgbClr val="E8772E"/>
          </a:solidFill>
          <a:ln/>
        </p:spPr>
      </p:sp>
      <p:pic>
        <p:nvPicPr>
          <p:cNvPr id="5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795528" y="1572768"/>
            <a:ext cx="329184" cy="329184"/>
          </a:xfrm>
          <a:prstGeom prst="rect">
            <a:avLst/>
          </a:prstGeom>
        </p:spPr>
      </p:pic>
      <p:sp>
        <p:nvSpPr>
          <p:cNvPr id="6" name="Text 3"/>
          <p:cNvSpPr/>
          <p:nvPr/>
        </p:nvSpPr>
        <p:spPr>
          <a:xfrm>
            <a:off x="1463040" y="1325880"/>
            <a:ext cx="2880360" cy="8686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300" b="1" dirty="0">
                <a:solidFill>
                  <a:srgbClr val="1E2A2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Check-in times</a:t>
            </a:r>
            <a:endParaRPr lang="en-US" sz="1300" dirty="0"/>
          </a:p>
          <a:p>
            <a:pPr indent="0" marL="0">
              <a:buNone/>
            </a:pPr>
            <a:r>
              <a:rPr lang="en-US" sz="1100" dirty="0">
                <a:solidFill>
                  <a:srgbClr val="4A564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Top of each hour for 5 minutes during an outage</a:t>
            </a:r>
            <a:endParaRPr lang="en-US" sz="1300" dirty="0"/>
          </a:p>
        </p:txBody>
      </p:sp>
      <p:sp>
        <p:nvSpPr>
          <p:cNvPr id="7" name="Shape 4"/>
          <p:cNvSpPr/>
          <p:nvPr/>
        </p:nvSpPr>
        <p:spPr>
          <a:xfrm>
            <a:off x="4663440" y="1051560"/>
            <a:ext cx="4023360" cy="1325880"/>
          </a:xfrm>
          <a:prstGeom prst="roundRect">
            <a:avLst>
              <a:gd name="adj" fmla="val 4138"/>
            </a:avLst>
          </a:prstGeom>
          <a:solidFill>
            <a:srgbClr val="EEF2EC"/>
          </a:solidFill>
          <a:ln/>
        </p:spPr>
      </p:sp>
      <p:sp>
        <p:nvSpPr>
          <p:cNvPr id="8" name="Shape 5"/>
          <p:cNvSpPr/>
          <p:nvPr/>
        </p:nvSpPr>
        <p:spPr>
          <a:xfrm>
            <a:off x="4846320" y="1417320"/>
            <a:ext cx="640080" cy="640080"/>
          </a:xfrm>
          <a:prstGeom prst="ellipse">
            <a:avLst/>
          </a:prstGeom>
          <a:solidFill>
            <a:srgbClr val="4F6B45"/>
          </a:solidFill>
          <a:ln/>
        </p:spPr>
      </p:sp>
      <p:pic>
        <p:nvPicPr>
          <p:cNvPr id="9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001768" y="1572768"/>
            <a:ext cx="329184" cy="329184"/>
          </a:xfrm>
          <a:prstGeom prst="rect">
            <a:avLst/>
          </a:prstGeom>
        </p:spPr>
      </p:pic>
      <p:sp>
        <p:nvSpPr>
          <p:cNvPr id="10" name="Text 6"/>
          <p:cNvSpPr/>
          <p:nvPr/>
        </p:nvSpPr>
        <p:spPr>
          <a:xfrm>
            <a:off x="5669280" y="1325880"/>
            <a:ext cx="2880360" cy="8686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300" b="1" dirty="0">
                <a:solidFill>
                  <a:srgbClr val="1E2A2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Meeting place</a:t>
            </a:r>
            <a:endParaRPr lang="en-US" sz="1300" dirty="0"/>
          </a:p>
          <a:p>
            <a:pPr indent="0" marL="0">
              <a:buNone/>
            </a:pPr>
            <a:r>
              <a:rPr lang="en-US" sz="1100" dirty="0">
                <a:solidFill>
                  <a:srgbClr val="4A564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Where to go if no one can be reached</a:t>
            </a:r>
            <a:endParaRPr lang="en-US" sz="1300" dirty="0"/>
          </a:p>
        </p:txBody>
      </p:sp>
      <p:sp>
        <p:nvSpPr>
          <p:cNvPr id="11" name="Shape 7"/>
          <p:cNvSpPr/>
          <p:nvPr/>
        </p:nvSpPr>
        <p:spPr>
          <a:xfrm>
            <a:off x="457200" y="2560320"/>
            <a:ext cx="4023360" cy="1325880"/>
          </a:xfrm>
          <a:prstGeom prst="roundRect">
            <a:avLst>
              <a:gd name="adj" fmla="val 4138"/>
            </a:avLst>
          </a:prstGeom>
          <a:solidFill>
            <a:srgbClr val="EEF2EC"/>
          </a:solidFill>
          <a:ln/>
        </p:spPr>
      </p:sp>
      <p:sp>
        <p:nvSpPr>
          <p:cNvPr id="12" name="Shape 8"/>
          <p:cNvSpPr/>
          <p:nvPr/>
        </p:nvSpPr>
        <p:spPr>
          <a:xfrm>
            <a:off x="640080" y="2926080"/>
            <a:ext cx="640080" cy="640080"/>
          </a:xfrm>
          <a:prstGeom prst="ellipse">
            <a:avLst/>
          </a:prstGeom>
          <a:solidFill>
            <a:srgbClr val="4F6B45"/>
          </a:solidFill>
          <a:ln/>
        </p:spPr>
      </p:sp>
      <p:pic>
        <p:nvPicPr>
          <p:cNvPr id="13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95528" y="3081528"/>
            <a:ext cx="329184" cy="329184"/>
          </a:xfrm>
          <a:prstGeom prst="rect">
            <a:avLst/>
          </a:prstGeom>
        </p:spPr>
      </p:pic>
      <p:sp>
        <p:nvSpPr>
          <p:cNvPr id="14" name="Text 9"/>
          <p:cNvSpPr/>
          <p:nvPr/>
        </p:nvSpPr>
        <p:spPr>
          <a:xfrm>
            <a:off x="1463040" y="2834640"/>
            <a:ext cx="2880360" cy="8686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300" b="1" dirty="0">
                <a:solidFill>
                  <a:srgbClr val="1E2A2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Channel card</a:t>
            </a:r>
            <a:endParaRPr lang="en-US" sz="1300" dirty="0"/>
          </a:p>
          <a:p>
            <a:pPr indent="0" marL="0">
              <a:buNone/>
            </a:pPr>
            <a:r>
              <a:rPr lang="en-US" sz="1100" dirty="0">
                <a:solidFill>
                  <a:srgbClr val="4A564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Same list in every radio and wallet</a:t>
            </a:r>
            <a:endParaRPr lang="en-US" sz="1300" dirty="0"/>
          </a:p>
        </p:txBody>
      </p:sp>
      <p:sp>
        <p:nvSpPr>
          <p:cNvPr id="15" name="Shape 10"/>
          <p:cNvSpPr/>
          <p:nvPr/>
        </p:nvSpPr>
        <p:spPr>
          <a:xfrm>
            <a:off x="4663440" y="2560320"/>
            <a:ext cx="4023360" cy="1325880"/>
          </a:xfrm>
          <a:prstGeom prst="roundRect">
            <a:avLst>
              <a:gd name="adj" fmla="val 4138"/>
            </a:avLst>
          </a:prstGeom>
          <a:solidFill>
            <a:srgbClr val="EEF2EC"/>
          </a:solidFill>
          <a:ln/>
        </p:spPr>
      </p:sp>
      <p:sp>
        <p:nvSpPr>
          <p:cNvPr id="16" name="Shape 11"/>
          <p:cNvSpPr/>
          <p:nvPr/>
        </p:nvSpPr>
        <p:spPr>
          <a:xfrm>
            <a:off x="4846320" y="2926080"/>
            <a:ext cx="640080" cy="640080"/>
          </a:xfrm>
          <a:prstGeom prst="ellipse">
            <a:avLst/>
          </a:prstGeom>
          <a:solidFill>
            <a:srgbClr val="E8772E"/>
          </a:solidFill>
          <a:ln/>
        </p:spPr>
      </p:sp>
      <p:pic>
        <p:nvPicPr>
          <p:cNvPr id="17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001768" y="3081528"/>
            <a:ext cx="329184" cy="329184"/>
          </a:xfrm>
          <a:prstGeom prst="rect">
            <a:avLst/>
          </a:prstGeom>
        </p:spPr>
      </p:pic>
      <p:sp>
        <p:nvSpPr>
          <p:cNvPr id="18" name="Text 12"/>
          <p:cNvSpPr/>
          <p:nvPr/>
        </p:nvSpPr>
        <p:spPr>
          <a:xfrm>
            <a:off x="5669280" y="2834640"/>
            <a:ext cx="2880360" cy="8686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300" b="1" dirty="0">
                <a:solidFill>
                  <a:srgbClr val="1E2A2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Monthly test</a:t>
            </a:r>
            <a:endParaRPr lang="en-US" sz="1300" dirty="0"/>
          </a:p>
          <a:p>
            <a:pPr indent="0" marL="0">
              <a:buNone/>
            </a:pPr>
            <a:r>
              <a:rPr lang="en-US" sz="1100" dirty="0">
                <a:solidFill>
                  <a:srgbClr val="4A564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Try every method from home, truck and ranch</a:t>
            </a:r>
            <a:endParaRPr lang="en-US" sz="1300" dirty="0"/>
          </a:p>
        </p:txBody>
      </p:sp>
      <p:sp>
        <p:nvSpPr>
          <p:cNvPr id="19" name="Text 13"/>
          <p:cNvSpPr/>
          <p:nvPr/>
        </p:nvSpPr>
        <p:spPr>
          <a:xfrm>
            <a:off x="457200" y="4754880"/>
            <a:ext cx="3657600" cy="2286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800" dirty="0">
                <a:solidFill>
                  <a:srgbClr val="4A564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Ham Family Series · 15 of 15</a:t>
            </a:r>
            <a:endParaRPr lang="en-US" sz="800" dirty="0"/>
          </a:p>
        </p:txBody>
      </p:sp>
      <p:sp>
        <p:nvSpPr>
          <p:cNvPr id="20" name="Text 14"/>
          <p:cNvSpPr/>
          <p:nvPr/>
        </p:nvSpPr>
        <p:spPr>
          <a:xfrm>
            <a:off x="8229600" y="4754880"/>
            <a:ext cx="457200" cy="2286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800" dirty="0">
                <a:solidFill>
                  <a:srgbClr val="4A564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3</a:t>
            </a:r>
            <a:endParaRPr lang="en-US" sz="8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57200" y="274320"/>
            <a:ext cx="822960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2400" b="1" dirty="0">
                <a:solidFill>
                  <a:srgbClr val="1E2A22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Who carries what</a:t>
            </a:r>
            <a:endParaRPr lang="en-US" sz="2400" dirty="0"/>
          </a:p>
        </p:txBody>
      </p:sp>
      <p:sp>
        <p:nvSpPr>
          <p:cNvPr id="3" name="Shape 1"/>
          <p:cNvSpPr/>
          <p:nvPr/>
        </p:nvSpPr>
        <p:spPr>
          <a:xfrm>
            <a:off x="457200" y="1005840"/>
            <a:ext cx="4023360" cy="3017520"/>
          </a:xfrm>
          <a:prstGeom prst="roundRect">
            <a:avLst>
              <a:gd name="adj" fmla="val 1818"/>
            </a:avLst>
          </a:prstGeom>
          <a:solidFill>
            <a:srgbClr val="EEF2EC"/>
          </a:solidFill>
          <a:ln/>
        </p:spPr>
      </p:sp>
      <p:sp>
        <p:nvSpPr>
          <p:cNvPr id="4" name="Text 2"/>
          <p:cNvSpPr/>
          <p:nvPr/>
        </p:nvSpPr>
        <p:spPr>
          <a:xfrm>
            <a:off x="731520" y="1188720"/>
            <a:ext cx="347472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1E2A22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Everyone</a:t>
            </a:r>
            <a:endParaRPr lang="en-US" sz="1500" dirty="0"/>
          </a:p>
        </p:txBody>
      </p:sp>
      <p:sp>
        <p:nvSpPr>
          <p:cNvPr id="5" name="Text 3"/>
          <p:cNvSpPr/>
          <p:nvPr/>
        </p:nvSpPr>
        <p:spPr>
          <a:xfrm>
            <a:off x="731520" y="1691640"/>
            <a:ext cx="3520440" cy="21031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342900" indent="-342900">
              <a:spcAft>
                <a:spcPts val="600"/>
              </a:spcAft>
              <a:buSzPct val="100000"/>
              <a:buChar char="•"/>
            </a:pPr>
            <a:r>
              <a:rPr lang="en-US" sz="1200" dirty="0">
                <a:solidFill>
                  <a:srgbClr val="1E2A2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 GMRS radio with family channels</a:t>
            </a:r>
            <a:endParaRPr lang="en-US" sz="1200" dirty="0"/>
          </a:p>
          <a:p>
            <a:pPr marL="342900" indent="-342900">
              <a:spcAft>
                <a:spcPts val="600"/>
              </a:spcAft>
              <a:buSzPct val="100000"/>
              <a:buChar char="•"/>
            </a:pPr>
            <a:r>
              <a:rPr lang="en-US" sz="1200" dirty="0">
                <a:solidFill>
                  <a:srgbClr val="1E2A2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 spare battery</a:t>
            </a:r>
            <a:endParaRPr lang="en-US" sz="1200" dirty="0"/>
          </a:p>
          <a:p>
            <a:pPr marL="342900" indent="-342900">
              <a:spcAft>
                <a:spcPts val="600"/>
              </a:spcAft>
              <a:buSzPct val="100000"/>
              <a:buChar char="•"/>
            </a:pPr>
            <a:r>
              <a:rPr lang="en-US" sz="1200" dirty="0">
                <a:solidFill>
                  <a:srgbClr val="1E2A2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The PACE card</a:t>
            </a:r>
            <a:endParaRPr lang="en-US" sz="1200" dirty="0"/>
          </a:p>
        </p:txBody>
      </p:sp>
      <p:sp>
        <p:nvSpPr>
          <p:cNvPr id="6" name="Shape 4"/>
          <p:cNvSpPr/>
          <p:nvPr/>
        </p:nvSpPr>
        <p:spPr>
          <a:xfrm>
            <a:off x="4663440" y="1005840"/>
            <a:ext cx="4023360" cy="3017520"/>
          </a:xfrm>
          <a:prstGeom prst="roundRect">
            <a:avLst>
              <a:gd name="adj" fmla="val 1818"/>
            </a:avLst>
          </a:prstGeom>
          <a:solidFill>
            <a:srgbClr val="4F6B45"/>
          </a:solidFill>
          <a:ln/>
        </p:spPr>
      </p:sp>
      <p:sp>
        <p:nvSpPr>
          <p:cNvPr id="7" name="Text 5"/>
          <p:cNvSpPr/>
          <p:nvPr/>
        </p:nvSpPr>
        <p:spPr>
          <a:xfrm>
            <a:off x="4937760" y="1188720"/>
            <a:ext cx="347472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Licensed hams</a:t>
            </a:r>
            <a:endParaRPr lang="en-US" sz="1500" dirty="0"/>
          </a:p>
        </p:txBody>
      </p:sp>
      <p:sp>
        <p:nvSpPr>
          <p:cNvPr id="8" name="Text 6"/>
          <p:cNvSpPr/>
          <p:nvPr/>
        </p:nvSpPr>
        <p:spPr>
          <a:xfrm>
            <a:off x="4937760" y="1691640"/>
            <a:ext cx="3520440" cy="21031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342900" indent="-342900">
              <a:spcAft>
                <a:spcPts val="600"/>
              </a:spcAft>
              <a:buSzPct val="100000"/>
              <a:buChar char="•"/>
            </a:pPr>
            <a:r>
              <a:rPr lang="en-US" sz="120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The FT-65R with repeaters and simplex</a:t>
            </a:r>
            <a:endParaRPr lang="en-US" sz="1200" dirty="0"/>
          </a:p>
          <a:p>
            <a:pPr marL="342900" indent="-342900">
              <a:spcAft>
                <a:spcPts val="600"/>
              </a:spcAft>
              <a:buSzPct val="100000"/>
              <a:buChar char="•"/>
            </a:pPr>
            <a:r>
              <a:rPr lang="en-US" sz="120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 mobile in the truck</a:t>
            </a:r>
            <a:endParaRPr lang="en-US" sz="1200" dirty="0"/>
          </a:p>
          <a:p>
            <a:pPr marL="342900" indent="-342900">
              <a:spcAft>
                <a:spcPts val="600"/>
              </a:spcAft>
              <a:buSzPct val="100000"/>
              <a:buChar char="•"/>
            </a:pPr>
            <a:r>
              <a:rPr lang="en-US" sz="120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Skywarn and net contacts</a:t>
            </a:r>
            <a:endParaRPr lang="en-US" sz="1200" dirty="0"/>
          </a:p>
        </p:txBody>
      </p:sp>
      <p:sp>
        <p:nvSpPr>
          <p:cNvPr id="9" name="Text 7"/>
          <p:cNvSpPr/>
          <p:nvPr/>
        </p:nvSpPr>
        <p:spPr>
          <a:xfrm>
            <a:off x="457200" y="4434840"/>
            <a:ext cx="82296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800" dirty="0">
                <a:solidFill>
                  <a:srgbClr val="4A564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Sources: Family Radio Guide; ARRL emergency planning guidance</a:t>
            </a:r>
            <a:endParaRPr lang="en-US" sz="800" dirty="0"/>
          </a:p>
        </p:txBody>
      </p:sp>
      <p:sp>
        <p:nvSpPr>
          <p:cNvPr id="10" name="Text 8"/>
          <p:cNvSpPr/>
          <p:nvPr/>
        </p:nvSpPr>
        <p:spPr>
          <a:xfrm>
            <a:off x="457200" y="4754880"/>
            <a:ext cx="3657600" cy="2286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800" dirty="0">
                <a:solidFill>
                  <a:srgbClr val="4A564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Ham Family Series · 15 of 15</a:t>
            </a:r>
            <a:endParaRPr lang="en-US" sz="800" dirty="0"/>
          </a:p>
        </p:txBody>
      </p:sp>
      <p:sp>
        <p:nvSpPr>
          <p:cNvPr id="11" name="Text 9"/>
          <p:cNvSpPr/>
          <p:nvPr/>
        </p:nvSpPr>
        <p:spPr>
          <a:xfrm>
            <a:off x="8229600" y="4754880"/>
            <a:ext cx="457200" cy="2286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800" dirty="0">
                <a:solidFill>
                  <a:srgbClr val="4A564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4</a:t>
            </a:r>
            <a:endParaRPr lang="en-US" sz="8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1E2A22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1463040"/>
            <a:ext cx="8046720" cy="7315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3400" b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Remember</a:t>
            </a:r>
            <a:endParaRPr lang="en-US" sz="3400" dirty="0"/>
          </a:p>
        </p:txBody>
      </p:sp>
      <p:sp>
        <p:nvSpPr>
          <p:cNvPr id="3" name="Text 1"/>
          <p:cNvSpPr/>
          <p:nvPr/>
        </p:nvSpPr>
        <p:spPr>
          <a:xfrm>
            <a:off x="548640" y="2240280"/>
            <a:ext cx="8046720" cy="91440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1800" dirty="0">
                <a:solidFill>
                  <a:srgbClr val="D5DDD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 plan only works if you practice it; test every method once a month.</a:t>
            </a:r>
            <a:endParaRPr lang="en-US" sz="18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5</Slides>
  <Notes>5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5</vt:i4>
      </vt:variant>
    </vt:vector>
  </HeadingPairs>
  <TitlesOfParts>
    <vt:vector size="8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Your Family Ham Plan</dc:title>
  <dc:subject>PptxGenJS Presentation</dc:subject>
  <dc:creator>PptxGenJS</dc:creator>
  <cp:lastModifiedBy>PptxGenJS</cp:lastModifiedBy>
  <cp:revision>1</cp:revision>
  <dcterms:created xsi:type="dcterms:W3CDTF">2026-10-25T00:54:02Z</dcterms:created>
  <dcterms:modified xsi:type="dcterms:W3CDTF">2026-10-25T00:54:02Z</dcterms:modified>
</cp:coreProperties>
</file>